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DTD신굴림" charset="1" panose="02000503000000000000"/>
      <p:regular r:id="rId30"/>
    </p:embeddedFont>
    <p:embeddedFont>
      <p:font typeface="TDTD강굴림" charset="1" panose="02000503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41" Target="notesSlides/notesSlide11.xml" Type="http://schemas.openxmlformats.org/officeDocument/2006/relationships/notesSlide"/><Relationship Id="rId42" Target="notesSlides/notesSlide12.xml" Type="http://schemas.openxmlformats.org/officeDocument/2006/relationships/notesSlide"/><Relationship Id="rId43" Target="notesSlides/notesSlide13.xml" Type="http://schemas.openxmlformats.org/officeDocument/2006/relationships/notesSlide"/><Relationship Id="rId44" Target="notesSlides/notesSlide14.xml" Type="http://schemas.openxmlformats.org/officeDocument/2006/relationships/notesSlide"/><Relationship Id="rId45" Target="notesSlides/notesSlide15.xml" Type="http://schemas.openxmlformats.org/officeDocument/2006/relationships/notesSlide"/><Relationship Id="rId46" Target="notesSlides/notesSlide16.xml" Type="http://schemas.openxmlformats.org/officeDocument/2006/relationships/notesSlide"/><Relationship Id="rId47" Target="notesSlides/notesSlide17.xml" Type="http://schemas.openxmlformats.org/officeDocument/2006/relationships/notesSlide"/><Relationship Id="rId48" Target="notesSlides/notesSlide18.xml" Type="http://schemas.openxmlformats.org/officeDocument/2006/relationships/notesSlide"/><Relationship Id="rId49" Target="notesSlides/notesSlide19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안녕하세요, 팀 이게모야의 000 입니다.</a:t>
            </a:r>
          </a:p>
          <a:p>
            <a:r>
              <a:rPr lang="en-US"/>
              <a:t>‘이’미지 분류 ‘모’델 에서 ‘이모’와 감정을 뜻하는 ‘이모’션에서 각각 ‘이모’를 따왔고 이미지 분류 모델로 감정분류를 어떻게 하고 어떻게 활용할지 생각하여 ‘이’게’모’야? 입니다.</a:t>
            </a:r>
          </a:p>
          <a:p>
            <a:r>
              <a:rPr lang="en-US"/>
              <a:t>프로젝트 명 ‘표정 피자’는 밝은 표정을 갖자는 의미입니다.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mlp-mixer 모델입니다. </a:t>
            </a:r>
          </a:p>
          <a:p>
            <a:r>
              <a:rPr lang="en-US"/>
              <a:t/>
            </a:r>
          </a:p>
          <a:p>
            <a:r>
              <a:rPr lang="en-US"/>
              <a:t>이 모델은 구조에 multi layer perceptron만을 이용한 모델입니다. </a:t>
            </a:r>
          </a:p>
          <a:p>
            <a:r>
              <a:rPr lang="en-US"/>
              <a:t/>
            </a:r>
          </a:p>
          <a:p>
            <a:r>
              <a:rPr lang="en-US"/>
              <a:t>모델 작동 과정은 다음과 같습니다. </a:t>
            </a:r>
          </a:p>
          <a:p>
            <a:r>
              <a:rPr lang="en-US"/>
              <a:t/>
            </a:r>
          </a:p>
          <a:p>
            <a:r>
              <a:rPr lang="en-US"/>
              <a:t>우선 이 모델도 똑같이 이미지를 P x P 크기의 패치 N개로 자르고 각 이미지 패치를 flatten하고 linear projection을 통해서 D차원으로 변환하여 N x D 크기의 벡터를 생성합니다. </a:t>
            </a:r>
          </a:p>
          <a:p>
            <a:r>
              <a:rPr lang="en-US"/>
              <a:t/>
            </a:r>
          </a:p>
          <a:p>
            <a:r>
              <a:rPr lang="en-US"/>
              <a:t>이 벡터는 두 개의 mixer layer 통과하게 되는데 각 layer는 두 개의 mlp block을 포함하고 있습니다. </a:t>
            </a:r>
          </a:p>
          <a:p>
            <a:r>
              <a:rPr lang="en-US"/>
              <a:t/>
            </a:r>
          </a:p>
          <a:p>
            <a:r>
              <a:rPr lang="en-US"/>
              <a:t>이 N x D 크기의 벡터는 transpose되어서 token mixing layer를 통과하는데 이 과정에서 벡터의 크기는 변하지 않고 모델은 패치들 간 관계를 학습합니다. </a:t>
            </a:r>
          </a:p>
          <a:p>
            <a:r>
              <a:rPr lang="en-US"/>
              <a:t/>
            </a:r>
          </a:p>
          <a:p>
            <a:r>
              <a:rPr lang="en-US"/>
              <a:t>그리고 이 벡터는 다시 transpose 되어서 channel mixing layer를 통과하는데 이 과정에서도 벡터의 크기는 변하지 않고 모델은 모델은 각 패치 내의 채널 간의 관계를 학습합니다. </a:t>
            </a:r>
          </a:p>
          <a:p>
            <a:r>
              <a:rPr lang="en-US"/>
              <a:t/>
            </a:r>
          </a:p>
          <a:p>
            <a:r>
              <a:rPr lang="en-US"/>
              <a:t>그 후에는 모든 토큰에 대해서 average pooling을 적용하여 N x D 차원의 벡터를 1 x D 차원으로 축소하고 이 벡터를 분류기의 입력으로 사용하여 클래스 예측을 진행합니다. </a:t>
            </a:r>
          </a:p>
          <a:p>
            <a:r>
              <a:rPr lang="en-US"/>
              <a:t/>
            </a:r>
          </a:p>
          <a:p>
            <a:r>
              <a:rPr lang="en-US"/>
              <a:t>이 모델 또한 동일한 이미지 셋으로 pre trained된 weight를 사용하여 fine tuning 하였습니다.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각 모델의 학습 결과는 다음과 같습니다. </a:t>
            </a:r>
          </a:p>
          <a:p>
            <a:r>
              <a:rPr lang="en-US"/>
              <a:t/>
            </a:r>
          </a:p>
          <a:p>
            <a:r>
              <a:rPr lang="en-US"/>
              <a:t>여기서 x 축은 하나의 step </a:t>
            </a:r>
          </a:p>
          <a:p>
            <a:r>
              <a:rPr lang="en-US"/>
              <a:t/>
            </a:r>
          </a:p>
          <a:p>
            <a:r>
              <a:rPr lang="en-US"/>
              <a:t>y축은 accuracy와 loss인데 vision transformer가 mlp mixer에 비해 분류 성능이 조금 더 좋은 것을 볼 수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모델을 단순히 fine tuning 하는 것에서 그치지 않고 모델의 분류 성능을 더욱 향상시킬 수 있는 전략을 생각 해보았습니다. </a:t>
            </a:r>
          </a:p>
          <a:p>
            <a:r>
              <a:rPr lang="en-US"/>
              <a:t/>
            </a:r>
          </a:p>
          <a:p>
            <a:r>
              <a:rPr lang="en-US"/>
              <a:t>세가지 전략은 모델 앙상블, iterative fine tuning, 특정 부분을 강조하는 이미지 전처리 이후의 fine tuning이고 각 방법을 설명드리겠습니다.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우선 앙상블 전략입니다. </a:t>
            </a:r>
          </a:p>
          <a:p>
            <a:r>
              <a:rPr lang="en-US"/>
              <a:t/>
            </a:r>
          </a:p>
          <a:p>
            <a:r>
              <a:rPr lang="en-US"/>
              <a:t>저희는 vision transformer와 mlp mixer의 평균 앙상블 모델을 사용하였습니다. </a:t>
            </a:r>
          </a:p>
          <a:p>
            <a:r>
              <a:rPr lang="en-US"/>
              <a:t/>
            </a:r>
          </a:p>
          <a:p>
            <a:r>
              <a:rPr lang="en-US"/>
              <a:t>평균 앙상블 모델은 여러 독립 모델을 학습 시킨 후 그 예측 결과의 평균을 취해서 최종 예측을 결정하는 방법이고, </a:t>
            </a:r>
          </a:p>
          <a:p>
            <a:r>
              <a:rPr lang="en-US"/>
              <a:t/>
            </a:r>
          </a:p>
          <a:p>
            <a:r>
              <a:rPr lang="en-US"/>
              <a:t>이 방법은 각 모델이 가지고 있는 예측 오류를 다른 모델로 상쇄시켜 모델의 안정성과 성능을 향상 시킬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iterative fine tuning 전략입니다. </a:t>
            </a:r>
          </a:p>
          <a:p>
            <a:r>
              <a:rPr lang="en-US"/>
              <a:t/>
            </a:r>
          </a:p>
          <a:p>
            <a:r>
              <a:rPr lang="en-US"/>
              <a:t>저희는 ai 면접 시에 면접자의 감정을 분석하는 모델을 구현하는 것을 기획하였는데 면접의 주 연령층은 20~30대이기 때문에 해당 target에 대해서 더 분류를 잘하는 모델을 구현할 필요가 있었고, 따라서 전체 연령층에 대해서 fine tuning된 모델을 다시 20~30대 연령층의 데이터로 fine tuning하는 전략을 세웠습니다.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이미지 전처리 후 fine tuning 하는 전략입니다. </a:t>
            </a:r>
          </a:p>
          <a:p>
            <a:r>
              <a:rPr lang="en-US"/>
              <a:t/>
            </a:r>
          </a:p>
          <a:p>
            <a:r>
              <a:rPr lang="en-US"/>
              <a:t>학습 데이터 셋은 다양한 장소에서 촬영된 이미지로 배경에 사람 형체의 객체가 간혹 혼재하기 때문에 인물에 집중되도록 하는 방법을 사용하고자 했습니다.</a:t>
            </a:r>
          </a:p>
          <a:p>
            <a:r>
              <a:rPr lang="en-US"/>
              <a:t/>
            </a:r>
          </a:p>
          <a:p>
            <a:r>
              <a:rPr lang="en-US"/>
              <a:t>물론 object detection을 통해 인물의 얼굴을 잡으면 성능이 가장 향상 되겠지만 object detection을 사용하지 않는 방법을 고려하였습니다. </a:t>
            </a:r>
          </a:p>
          <a:p>
            <a:r>
              <a:rPr lang="en-US"/>
              <a:t/>
            </a:r>
          </a:p>
          <a:p>
            <a:r>
              <a:rPr lang="en-US"/>
              <a:t>따라서 피부 톤을 색상, 채도, 명도로 구분하여 일반적인 사람의 피부색을 검출하는 이미지 전처리 방식을 사용하여 fine tuning을 진행하였습니다.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모델의 성능 결과는 다음과 같습니다.</a:t>
            </a:r>
          </a:p>
          <a:p>
            <a:r>
              <a:rPr lang="en-US"/>
              <a:t/>
            </a:r>
          </a:p>
          <a:p>
            <a:r>
              <a:rPr lang="en-US"/>
              <a:t>test data set은 20~30대 연령층의 얼굴 이미지 데이터 입니다.</a:t>
            </a:r>
          </a:p>
          <a:p>
            <a:r>
              <a:rPr lang="en-US"/>
              <a:t/>
            </a:r>
          </a:p>
          <a:p>
            <a:r>
              <a:rPr lang="en-US"/>
              <a:t>앙상블 모델은 기존 vit보다 성능이 좋아졌지만 다른 fine tuning 전략은 과적합으로 인해 오히려 성능이 낮아진 결과를 얻었습니다.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활용 분야</a:t>
            </a:r>
          </a:p>
          <a:p>
            <a:r>
              <a:rPr lang="en-US"/>
              <a:t>얼굴 감정 분류로 면접외에 어떻게 더 활용이 가능할까요?</a:t>
            </a:r>
          </a:p>
          <a:p>
            <a:r>
              <a:rPr lang="en-US"/>
              <a:t/>
            </a:r>
          </a:p>
          <a:p>
            <a:r>
              <a:rPr lang="en-US"/>
              <a:t>실현 가능성은 낮을수 있지만 몇가지 추려봤습니다.</a:t>
            </a:r>
          </a:p>
          <a:p>
            <a:r>
              <a:rPr lang="en-US"/>
              <a:t/>
            </a:r>
          </a:p>
          <a:p>
            <a:r>
              <a:rPr lang="en-US"/>
              <a:t>제일 먼저 앨범에 최근 저장된 셀카 사진을 위주로 음악, 영화, 쇼핑을 추천해줄 수 있을수도 있겠고 </a:t>
            </a:r>
          </a:p>
          <a:p>
            <a:r>
              <a:rPr lang="en-US"/>
              <a:t/>
            </a:r>
          </a:p>
          <a:p>
            <a:r>
              <a:rPr lang="en-US"/>
              <a:t>표정을 분석해 고객 니즈를 파악해 알맞은 전략을 짜고 상품 제작에 힘쓸 수도 있고</a:t>
            </a:r>
          </a:p>
          <a:p>
            <a:r>
              <a:rPr lang="en-US"/>
              <a:t/>
            </a:r>
          </a:p>
          <a:p>
            <a:r>
              <a:rPr lang="en-US"/>
              <a:t>시각장애인은 음성을 통해서만 상대의 감정을 파악해야하는데 표정분석 서비스로 상대의 감정을 신호로 줄 수 있게하면 좋을것이라 생각해볼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서비스 예시 입니다.</a:t>
            </a:r>
          </a:p>
          <a:p>
            <a:r>
              <a:rPr lang="en-US"/>
              <a:t/>
            </a:r>
          </a:p>
          <a:p>
            <a:r>
              <a:rPr lang="en-US"/>
              <a:t>스트림릿으로 간단한 웹 서비스 구현 해보려했는데 실제 현업에 더 잘 쓰인다는 FastAPI와 Uvicorn을 활용해서 구현하기로 방향을 변경하고 학습하다보니 시간 지체가 있었고 생각했던것보다 기간내에 서비스를 만들기에 어려움이  있어 아쉽게도 보여드리지 못하고 넘어가겠습니다.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지금까지 사용한 기술 스택은 화면을 참고해주세요.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&lt;프로젝트 개요&gt;</a:t>
            </a:r>
          </a:p>
          <a:p>
            <a:r>
              <a:rPr lang="en-US"/>
              <a:t>먼저, 프로젝트 개요에서는 우리 프로젝트의 아이디어를 소개하겠습니다. </a:t>
            </a:r>
          </a:p>
          <a:p>
            <a:r>
              <a:rPr lang="en-US"/>
              <a:t>이 부분에서는 프로젝트의 목적, 배경, 주요 내용 등을 간단히 설명하여 전체적인 맥락을 이해할 수 있도록 하겠습니다.</a:t>
            </a:r>
          </a:p>
          <a:p>
            <a:r>
              <a:rPr lang="en-US"/>
              <a:t/>
            </a:r>
          </a:p>
          <a:p>
            <a:r>
              <a:rPr lang="en-US"/>
              <a:t>&lt;프로젝트 구성과 역할&gt;</a:t>
            </a:r>
          </a:p>
          <a:p>
            <a:r>
              <a:rPr lang="en-US"/>
              <a:t>다음으로, 프로젝트 구성과 역할 부분에서는 우리 프로젝트의 전반적인 절차를 큰 카테고리로 소개하겠습니다.</a:t>
            </a:r>
          </a:p>
          <a:p>
            <a:r>
              <a:rPr lang="en-US"/>
              <a:t>이 부분에서는 프로젝트를 수행하기 위한 구성, 각 팀원의 역할, 전체적인 진행 과정 등을 설명하여 프로젝트의 전체적인 구조와 운영 방식을 이해할 수 있도록 하겠습니다.</a:t>
            </a:r>
          </a:p>
          <a:p>
            <a:r>
              <a:rPr lang="en-US"/>
              <a:t/>
            </a:r>
          </a:p>
          <a:p>
            <a:r>
              <a:rPr lang="en-US"/>
              <a:t>&lt;프로젝트 구성과 방법&gt;</a:t>
            </a:r>
          </a:p>
          <a:p>
            <a:r>
              <a:rPr lang="en-US"/>
              <a:t>이어서, 프로젝트 구성마다 어떻게 진행했는지 상세하게 소개하겠습니다. </a:t>
            </a:r>
          </a:p>
          <a:p>
            <a:r>
              <a:rPr lang="en-US"/>
              <a:t>이 부분에서는 각 단계별로 어떤 활동을 수행했는지, 어떤 결과를 얻었는지 등을 구체적으로 설명하여 청중들이 프로젝트의 진행 과정을 자세히 이해할 수 있도록 하겠습니다.</a:t>
            </a:r>
          </a:p>
          <a:p>
            <a:r>
              <a:rPr lang="en-US"/>
              <a:t/>
            </a:r>
          </a:p>
          <a:p>
            <a:r>
              <a:rPr lang="en-US"/>
              <a:t>&lt;프로젝트 결과&gt;</a:t>
            </a:r>
          </a:p>
          <a:p>
            <a:r>
              <a:rPr lang="en-US"/>
              <a:t>마지막으로, 프로젝트 결과를 소개하겠습니다. </a:t>
            </a:r>
          </a:p>
          <a:p>
            <a:r>
              <a:rPr lang="en-US"/>
              <a:t>이 부분에서는 프로젝트를 통해 얻은 성과와 향후 계획 등을 설명하여 프로젝트의 성과와 의의를 이해할 수 있도록 하겠습니다.</a:t>
            </a:r>
          </a:p>
          <a:p>
            <a:r>
              <a:rPr lang="en-US"/>
              <a:t>이와 같은 순서로 프로젝트를 쉽게 이해할 수 있도록 구조화된 발표를 진행하도록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자체평가는 다음 화면과 같습니다.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개요입니다.</a:t>
            </a:r>
          </a:p>
          <a:p>
            <a:r>
              <a:rPr lang="en-US"/>
              <a:t>이미지 분류는 입력된 이미지를 미리 정해진 카테고리 중 하나로 분류하는 컴퓨터 비전 분야의 기본적인 기능입니다. </a:t>
            </a:r>
          </a:p>
          <a:p>
            <a:r>
              <a:rPr lang="en-US"/>
              <a:t/>
            </a:r>
          </a:p>
          <a:p>
            <a:r>
              <a:rPr lang="en-US"/>
              <a:t>이미지 분류는 기계에게 '눈'이 생기게 되는 것이라고 볼 수 있습니다.</a:t>
            </a:r>
          </a:p>
          <a:p>
            <a:r>
              <a:rPr lang="en-US"/>
              <a:t/>
            </a:r>
          </a:p>
          <a:p>
            <a:r>
              <a:rPr lang="en-US"/>
              <a:t>눈이 있는 경우와 없는 경우의 차이는 상황을 직접 보고 판단할 수 있느냐 없느냐의 차이가 있다고 할 수 있습니다. </a:t>
            </a:r>
          </a:p>
          <a:p>
            <a:r>
              <a:rPr lang="en-US"/>
              <a:t/>
            </a:r>
          </a:p>
          <a:p>
            <a:r>
              <a:rPr lang="en-US"/>
              <a:t>예를 들어보겠습니다. </a:t>
            </a:r>
          </a:p>
          <a:p>
            <a:r>
              <a:rPr lang="en-US"/>
              <a:t/>
            </a:r>
          </a:p>
          <a:p>
            <a:r>
              <a:rPr lang="en-US"/>
              <a:t>회사에서 사람을 채용할 때 전화나 서류만으로 평가하지 않고 직접 면접을 통해 평가하는 이유가 무엇일까요? </a:t>
            </a:r>
          </a:p>
          <a:p>
            <a:r>
              <a:rPr lang="en-US"/>
              <a:t/>
            </a:r>
          </a:p>
          <a:p>
            <a:r>
              <a:rPr lang="en-US"/>
              <a:t>'직접 보고 판단'하는 것이 중요하기 때문입니다.</a:t>
            </a:r>
          </a:p>
          <a:p>
            <a:r>
              <a:rPr lang="en-US"/>
              <a:t/>
            </a:r>
          </a:p>
          <a:p>
            <a:r>
              <a:rPr lang="en-US"/>
              <a:t>하지만 사람이 직접 평가하는 것은 공정성과 객관성 측면에서 한계가 있습니다. </a:t>
            </a:r>
          </a:p>
          <a:p>
            <a:r>
              <a:rPr lang="en-US"/>
              <a:t/>
            </a:r>
          </a:p>
          <a:p>
            <a:r>
              <a:rPr lang="en-US"/>
              <a:t>그치만 기계가 이미지 분류 기술을 활용하면 인적 자원의 제약 없이 동일한 기준으로 공정한 평가가 가능할 것으로 기대할 수 있겠습니다.</a:t>
            </a:r>
          </a:p>
          <a:p>
            <a:r>
              <a:rPr lang="en-US"/>
              <a:t/>
            </a:r>
          </a:p>
          <a:p>
            <a:r>
              <a:rPr lang="en-US"/>
              <a:t>우리 팀은 이러한 이미지 분류 기술을 활용하여 면접 평가 프로세스를 개선하는 프로젝트를 진행하고자 합니다. </a:t>
            </a:r>
          </a:p>
          <a:p>
            <a:r>
              <a:rPr lang="en-US"/>
              <a:t>구체적으로 어떤 방식으로 진행할지는 다음 단계에서 설명드리겠습니다.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프로젝트는 면접 평가 과정에서 활용할 수 있는 이미지 분류 모델을 개발하는 것을 목표로 합니다. </a:t>
            </a:r>
          </a:p>
          <a:p>
            <a:r>
              <a:rPr lang="en-US"/>
              <a:t/>
            </a:r>
          </a:p>
          <a:p>
            <a:r>
              <a:rPr lang="en-US"/>
              <a:t>면접 평가 시 필요한 주요 평가 지표를 파악하고, 그중 표정 분석 부분을 이미지 분류 모델로 해결하고자 했습니다.</a:t>
            </a:r>
          </a:p>
          <a:p>
            <a:r>
              <a:rPr lang="en-US"/>
              <a:t/>
            </a:r>
          </a:p>
          <a:p>
            <a:r>
              <a:rPr lang="en-US"/>
              <a:t>표정 분석을 통해 평가할 수 있는 부분은 인성 및 태도 영역입니다. </a:t>
            </a:r>
          </a:p>
          <a:p>
            <a:r>
              <a:rPr lang="en-US"/>
              <a:t/>
            </a:r>
          </a:p>
          <a:p>
            <a:r>
              <a:rPr lang="en-US"/>
              <a:t>지원자의 표정, 눈빛 등을 분석하면 성실성, 자신감, 적극성 등을 파악할 수 있습니다.</a:t>
            </a:r>
          </a:p>
          <a:p>
            <a:r>
              <a:rPr lang="en-US"/>
              <a:t/>
            </a:r>
          </a:p>
          <a:p>
            <a:r>
              <a:rPr lang="en-US"/>
              <a:t>그래서 제일 먼저 이에 필요한 데이터셋은 무엇일지 탐색했습니다.</a:t>
            </a:r>
          </a:p>
          <a:p>
            <a:r>
              <a:rPr lang="en-US"/>
              <a:t/>
            </a:r>
          </a:p>
          <a:p>
            <a:r>
              <a:rPr lang="en-US"/>
              <a:t>그 다음으론 이미지 분류 모델 중 어떤 모델로 분류할지 선정했고</a:t>
            </a:r>
          </a:p>
          <a:p>
            <a:r>
              <a:rPr lang="en-US"/>
              <a:t/>
            </a:r>
          </a:p>
          <a:p>
            <a:r>
              <a:rPr lang="en-US"/>
              <a:t>선정한 모델을 학습하고 테스트해봤습니다.</a:t>
            </a:r>
          </a:p>
          <a:p>
            <a:r>
              <a:rPr lang="en-US"/>
              <a:t/>
            </a:r>
          </a:p>
          <a:p>
            <a:r>
              <a:rPr lang="en-US"/>
              <a:t>그리고 어떻게 분류 성능을 높일지 전략을 짜고 실행하고 평가해봤습니다.</a:t>
            </a:r>
          </a:p>
          <a:p>
            <a:r>
              <a:rPr lang="en-US"/>
              <a:t/>
            </a:r>
          </a:p>
          <a:p>
            <a:r>
              <a:rPr lang="en-US"/>
              <a:t>마지막으로 개발한 이미지 분류 모델을 활용하여 면접 평가 서비스를 구현을 시도했습니다.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관리는 github를 활용했습니다.</a:t>
            </a:r>
          </a:p>
          <a:p>
            <a:r>
              <a:rPr lang="en-US"/>
              <a:t>상세 항목별 역할 분담은 아래 링크를 확인해 주시기 바랍니다.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데이터셋 탐색입니다.</a:t>
            </a:r>
          </a:p>
          <a:p>
            <a:r>
              <a:rPr lang="en-US"/>
              <a:t/>
            </a:r>
          </a:p>
          <a:p>
            <a:r>
              <a:rPr lang="en-US"/>
              <a:t>AI Hub의 한국인 감정인식을 위한 복합 영상을 활용했습니다.</a:t>
            </a:r>
          </a:p>
          <a:p>
            <a:r>
              <a:rPr lang="en-US"/>
              <a:t/>
            </a:r>
          </a:p>
          <a:p>
            <a:r>
              <a:rPr lang="en-US"/>
              <a:t>7개의 감정 데이터셋에서 면접 평가 지표로 꼭 필요하다 판단한 3개 감정으로 추렸습니다.</a:t>
            </a:r>
          </a:p>
          <a:p>
            <a:r>
              <a:rPr lang="en-US"/>
              <a:t/>
            </a:r>
          </a:p>
          <a:p>
            <a:r>
              <a:rPr lang="en-US"/>
              <a:t>제한된 프로젝트 리소스로 인해 각 감정별 3천개의 이미지만을 다운받아 사용했습니다.</a:t>
            </a:r>
          </a:p>
          <a:p>
            <a:r>
              <a:rPr lang="en-US"/>
              <a:t/>
            </a:r>
          </a:p>
          <a:p>
            <a:r>
              <a:rPr lang="en-US"/>
              <a:t>해당 데이터셋은 각 이미지마다 라벨 정보로 나이 성별 직업 촬영배경 등 json 형태로 맵핑되어 있습니다.</a:t>
            </a:r>
          </a:p>
          <a:p>
            <a:r>
              <a:rPr lang="en-US"/>
              <a:t/>
            </a:r>
          </a:p>
          <a:p>
            <a:r>
              <a:rPr lang="en-US"/>
              <a:t>한국인에 최적화 된 서비스를 생각했는데 더 나아가 외국인 데이터셋도 모델 성능에 영향을 줄까? 생각하여 찾아봤습니다.</a:t>
            </a:r>
          </a:p>
          <a:p>
            <a:r>
              <a:rPr lang="en-US"/>
              <a:t/>
            </a:r>
          </a:p>
          <a:p>
            <a:r>
              <a:rPr lang="en-US"/>
              <a:t>LFW 이모션 데이터셋 이라는 외국인 감정별 이미지 데이터셋을 준비하긴 했으나 사용해볼 시간이 부족해 아쉽게도 사용해보진 못하고 링크만 아래 기제했습니다.</a:t>
            </a:r>
          </a:p>
          <a:p>
            <a:r>
              <a:rPr lang="en-US"/>
              <a:t/>
            </a:r>
          </a:p>
          <a:p>
            <a:r>
              <a:rPr lang="en-US"/>
              <a:t>이 외에도 FER2013라는  7가지 기본 감정 표현이 포함된 이미지 데이터셋과 EmotioNet: 100여 가지 감정 표현이 포함된 대규모 이미지 데이터셋도 있다는 것을 확인했지만 프로젝트 여건상 마찬가지로 있다는 정도만 알고 넘어갔습니다.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감정별 이미지 데이터 예시 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저희가 선정한 이미지 분류 모델은 vision transformer와 mlp-mixer라는 모델입니다.</a:t>
            </a:r>
          </a:p>
          <a:p>
            <a:r>
              <a:rPr lang="en-US"/>
              <a:t> </a:t>
            </a:r>
          </a:p>
          <a:p>
            <a:r>
              <a:rPr lang="en-US"/>
              <a:t>이 두 모델을 선정하게 된 이유는 우선 vision transformer 기반 모델은 현재도 이미지 classification 분야에서 sota를 차지하고 있고 분류외에도 다양한 컴퓨터 비전 분야에서 활용되기 때문에 연구할 필요가 있다고 생각했습니다.</a:t>
            </a:r>
          </a:p>
          <a:p>
            <a:r>
              <a:rPr lang="en-US"/>
              <a:t/>
            </a:r>
          </a:p>
          <a:p>
            <a:r>
              <a:rPr lang="en-US"/>
              <a:t>mlp-mixer 모델 같은 경우에는 vision transformer와 비슷한 시기에 출현했는데 mlp만을 이용해서 vision transformer 정도의 성능을 보여주었기 때문에 효율성 면에서 이점이 있을 것이고 다른 발전 방향이 있을 것이라고 생각하여 선정하였습니다.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선정한 모델에 대해서 설명을 드리겠습니다.</a:t>
            </a:r>
          </a:p>
          <a:p>
            <a:r>
              <a:rPr lang="en-US"/>
              <a:t/>
            </a:r>
          </a:p>
          <a:p>
            <a:r>
              <a:rPr lang="en-US"/>
              <a:t>우선 vision transformer 모델입니다. </a:t>
            </a:r>
          </a:p>
          <a:p>
            <a:r>
              <a:rPr lang="en-US"/>
              <a:t/>
            </a:r>
          </a:p>
          <a:p>
            <a:r>
              <a:rPr lang="en-US"/>
              <a:t>이 모델은 이미지 처리에 transformer 구조를 적용한 모델로 모델 작동 과정은 다음과 같습니다. </a:t>
            </a:r>
          </a:p>
          <a:p>
            <a:r>
              <a:rPr lang="en-US"/>
              <a:t/>
            </a:r>
          </a:p>
          <a:p>
            <a:r>
              <a:rPr lang="en-US"/>
              <a:t>우선 이미지를 P x P 크기의 패치 N개로 자른 후에, 패치별로 flatten하여 N개의 P x P x Channel 차원 벡터로 만듭니다. </a:t>
            </a:r>
          </a:p>
          <a:p>
            <a:r>
              <a:rPr lang="en-US"/>
              <a:t/>
            </a:r>
          </a:p>
          <a:p>
            <a:r>
              <a:rPr lang="en-US"/>
              <a:t>이후에 각 패치를 Linear projection을 통해 D차원의 벡터로 변환하여 N개의 D 차원 벡터를 생성합니다. </a:t>
            </a:r>
          </a:p>
          <a:p>
            <a:r>
              <a:rPr lang="en-US"/>
              <a:t/>
            </a:r>
          </a:p>
          <a:p>
            <a:r>
              <a:rPr lang="en-US"/>
              <a:t>그리고 여기에 D 차원의 class embedding vector를 추가하여서 총 N+1개의 D차원 벡터를 만들고 마지막으로 N+1개의 position embedding vector를 생성하여 각 패치 임베딩 벡터에 해당하는 position embedding vector를 더해줍니다. </a:t>
            </a:r>
          </a:p>
          <a:p>
            <a:r>
              <a:rPr lang="en-US"/>
              <a:t/>
            </a:r>
          </a:p>
          <a:p>
            <a:r>
              <a:rPr lang="en-US"/>
              <a:t>이렇게 하여 최종적으로 임베딩된 패치들은 transformer encoder의 입력으로 들어가서 layer normalization, multi head self attetion, mlp 블록등을 통과하여 output으로 출력됩니다. </a:t>
            </a:r>
          </a:p>
          <a:p>
            <a:r>
              <a:rPr lang="en-US"/>
              <a:t/>
            </a:r>
          </a:p>
          <a:p>
            <a:r>
              <a:rPr lang="en-US"/>
              <a:t>이렇게 출력된 output에서 1 x D 차원의 class token 부분을 분류기에 입력하여 클래스 예측을 수행합니다. </a:t>
            </a:r>
          </a:p>
          <a:p>
            <a:r>
              <a:rPr lang="en-US"/>
              <a:t/>
            </a:r>
          </a:p>
          <a:p>
            <a:r>
              <a:rPr lang="en-US"/>
              <a:t>저희는 imagenet-21k로 pretrained 된 weight를 fine tuning 하는데 사용하였습니다.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2" Target="../notesSlides/notesSlide19.xml" Type="http://schemas.openxmlformats.org/officeDocument/2006/relationships/notesSlide"/><Relationship Id="rId3" Target="https://sjkoding.tistory.com/19" TargetMode="External" Type="http://schemas.openxmlformats.org/officeDocument/2006/relationships/hyperlink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59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https://github.com/KDDI-AI-Center/LFW-emotion-dataset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5.png" Type="http://schemas.openxmlformats.org/officeDocument/2006/relationships/image"/><Relationship Id="rId4" Target="../media/image18.jpeg" Type="http://schemas.openxmlformats.org/officeDocument/2006/relationships/image"/><Relationship Id="rId5" Target="../media/image16.png" Type="http://schemas.openxmlformats.org/officeDocument/2006/relationships/image"/><Relationship Id="rId6" Target="../media/image19.jpeg" Type="http://schemas.openxmlformats.org/officeDocument/2006/relationships/image"/><Relationship Id="rId7" Target="../media/image17.pn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3.png" Type="http://schemas.openxmlformats.org/officeDocument/2006/relationships/image"/><Relationship Id="rId4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8772822"/>
            <a:ext cx="133350" cy="1333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5680906"/>
            <a:ext cx="9682001" cy="0"/>
          </a:xfrm>
          <a:prstGeom prst="line">
            <a:avLst/>
          </a:prstGeom>
          <a:ln cap="flat" w="11430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920896" y="2386277"/>
            <a:ext cx="2789804" cy="2789804"/>
          </a:xfrm>
          <a:custGeom>
            <a:avLst/>
            <a:gdLst/>
            <a:ahLst/>
            <a:cxnLst/>
            <a:rect r="r" b="b" t="t" l="l"/>
            <a:pathLst>
              <a:path h="2789804" w="2789804">
                <a:moveTo>
                  <a:pt x="0" y="0"/>
                </a:moveTo>
                <a:lnTo>
                  <a:pt x="2789805" y="0"/>
                </a:lnTo>
                <a:lnTo>
                  <a:pt x="2789805" y="2789804"/>
                </a:lnTo>
                <a:lnTo>
                  <a:pt x="0" y="2789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53305" y="3335275"/>
            <a:ext cx="1124986" cy="891807"/>
          </a:xfrm>
          <a:custGeom>
            <a:avLst/>
            <a:gdLst/>
            <a:ahLst/>
            <a:cxnLst/>
            <a:rect r="r" b="b" t="t" l="l"/>
            <a:pathLst>
              <a:path h="891807" w="1124986">
                <a:moveTo>
                  <a:pt x="0" y="0"/>
                </a:moveTo>
                <a:lnTo>
                  <a:pt x="1124986" y="0"/>
                </a:lnTo>
                <a:lnTo>
                  <a:pt x="1124986" y="891807"/>
                </a:lnTo>
                <a:lnTo>
                  <a:pt x="0" y="891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9612" y="2394852"/>
            <a:ext cx="2789804" cy="2789804"/>
          </a:xfrm>
          <a:custGeom>
            <a:avLst/>
            <a:gdLst/>
            <a:ahLst/>
            <a:cxnLst/>
            <a:rect r="r" b="b" t="t" l="l"/>
            <a:pathLst>
              <a:path h="2789804" w="2789804">
                <a:moveTo>
                  <a:pt x="0" y="0"/>
                </a:moveTo>
                <a:lnTo>
                  <a:pt x="2789804" y="0"/>
                </a:lnTo>
                <a:lnTo>
                  <a:pt x="2789804" y="2789805"/>
                </a:lnTo>
                <a:lnTo>
                  <a:pt x="0" y="2789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07989" y="3292242"/>
            <a:ext cx="1133050" cy="995024"/>
          </a:xfrm>
          <a:custGeom>
            <a:avLst/>
            <a:gdLst/>
            <a:ahLst/>
            <a:cxnLst/>
            <a:rect r="r" b="b" t="t" l="l"/>
            <a:pathLst>
              <a:path h="995024" w="1133050">
                <a:moveTo>
                  <a:pt x="0" y="0"/>
                </a:moveTo>
                <a:lnTo>
                  <a:pt x="1133050" y="0"/>
                </a:lnTo>
                <a:lnTo>
                  <a:pt x="1133050" y="995025"/>
                </a:lnTo>
                <a:lnTo>
                  <a:pt x="0" y="995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24772" y="2386277"/>
            <a:ext cx="2789804" cy="2789804"/>
          </a:xfrm>
          <a:custGeom>
            <a:avLst/>
            <a:gdLst/>
            <a:ahLst/>
            <a:cxnLst/>
            <a:rect r="r" b="b" t="t" l="l"/>
            <a:pathLst>
              <a:path h="2789804" w="2789804">
                <a:moveTo>
                  <a:pt x="0" y="0"/>
                </a:moveTo>
                <a:lnTo>
                  <a:pt x="2789804" y="0"/>
                </a:lnTo>
                <a:lnTo>
                  <a:pt x="2789804" y="2789804"/>
                </a:lnTo>
                <a:lnTo>
                  <a:pt x="0" y="2789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06854" y="3381999"/>
            <a:ext cx="1425641" cy="798359"/>
          </a:xfrm>
          <a:custGeom>
            <a:avLst/>
            <a:gdLst/>
            <a:ahLst/>
            <a:cxnLst/>
            <a:rect r="r" b="b" t="t" l="l"/>
            <a:pathLst>
              <a:path h="798359" w="1425641">
                <a:moveTo>
                  <a:pt x="0" y="0"/>
                </a:moveTo>
                <a:lnTo>
                  <a:pt x="1425641" y="0"/>
                </a:lnTo>
                <a:lnTo>
                  <a:pt x="1425641" y="798359"/>
                </a:lnTo>
                <a:lnTo>
                  <a:pt x="0" y="798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15798" y="8375765"/>
            <a:ext cx="7943502" cy="69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sz="3972">
                <a:solidFill>
                  <a:srgbClr val="000000"/>
                </a:solidFill>
                <a:latin typeface="TDTD신굴림 Bold"/>
                <a:ea typeface="TDTD신굴림 Bold"/>
              </a:rPr>
              <a:t>‘이’게‘모’야 : 문영식 문예준 최용우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9612" y="6129271"/>
            <a:ext cx="10772259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7"/>
              </a:lnSpc>
            </a:pPr>
            <a:r>
              <a:rPr lang="en-US" sz="7664">
                <a:solidFill>
                  <a:srgbClr val="000000"/>
                </a:solidFill>
                <a:latin typeface="TDTD강굴림"/>
                <a:ea typeface="TDTD강굴림"/>
              </a:rPr>
              <a:t>표정 피자 : 얼굴 감정 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1390" y="274724"/>
            <a:ext cx="8251828" cy="57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6"/>
              </a:lnSpc>
            </a:pPr>
            <a:r>
              <a:rPr lang="en-US" sz="3425">
                <a:solidFill>
                  <a:srgbClr val="EA5355"/>
                </a:solidFill>
                <a:ea typeface="TDTD신굴림"/>
              </a:rPr>
              <a:t>알파코 캠퍼스 이미지 분류 모델 팀프로젝트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0727" y="3352077"/>
            <a:ext cx="9536627" cy="5132841"/>
          </a:xfrm>
          <a:custGeom>
            <a:avLst/>
            <a:gdLst/>
            <a:ahLst/>
            <a:cxnLst/>
            <a:rect r="r" b="b" t="t" l="l"/>
            <a:pathLst>
              <a:path h="5132841" w="9536627">
                <a:moveTo>
                  <a:pt x="0" y="0"/>
                </a:moveTo>
                <a:lnTo>
                  <a:pt x="9536627" y="0"/>
                </a:lnTo>
                <a:lnTo>
                  <a:pt x="9536627" y="5132841"/>
                </a:lnTo>
                <a:lnTo>
                  <a:pt x="0" y="5132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8302" y="618688"/>
            <a:ext cx="679005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  <a:ea typeface="TDTD신굴림 Bold"/>
              </a:rPr>
              <a:t>이미지 분류 모델 선정 -2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252056" y="3063469"/>
            <a:ext cx="6007233" cy="3236786"/>
            <a:chOff x="0" y="0"/>
            <a:chExt cx="1582152" cy="8524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2152" cy="852487"/>
            </a:xfrm>
            <a:custGeom>
              <a:avLst/>
              <a:gdLst/>
              <a:ahLst/>
              <a:cxnLst/>
              <a:rect r="r" b="b" t="t" l="l"/>
              <a:pathLst>
                <a:path h="852487" w="1582152">
                  <a:moveTo>
                    <a:pt x="65727" y="0"/>
                  </a:moveTo>
                  <a:lnTo>
                    <a:pt x="1516425" y="0"/>
                  </a:lnTo>
                  <a:cubicBezTo>
                    <a:pt x="1552725" y="0"/>
                    <a:pt x="1582152" y="29427"/>
                    <a:pt x="1582152" y="65727"/>
                  </a:cubicBezTo>
                  <a:lnTo>
                    <a:pt x="1582152" y="786760"/>
                  </a:lnTo>
                  <a:cubicBezTo>
                    <a:pt x="1582152" y="823060"/>
                    <a:pt x="1552725" y="852487"/>
                    <a:pt x="1516425" y="852487"/>
                  </a:cubicBezTo>
                  <a:lnTo>
                    <a:pt x="65727" y="852487"/>
                  </a:lnTo>
                  <a:cubicBezTo>
                    <a:pt x="29427" y="852487"/>
                    <a:pt x="0" y="823060"/>
                    <a:pt x="0" y="786760"/>
                  </a:cubicBezTo>
                  <a:lnTo>
                    <a:pt x="0" y="65727"/>
                  </a:lnTo>
                  <a:cubicBezTo>
                    <a:pt x="0" y="29427"/>
                    <a:pt x="29427" y="0"/>
                    <a:pt x="657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6D85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582152" cy="871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516774" y="3449549"/>
            <a:ext cx="5742526" cy="253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TDTD신굴림"/>
                <a:ea typeface="TDTD신굴림"/>
              </a:rPr>
              <a:t>MLP 만을 이용한 모델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TDTD신굴림"/>
              </a:rPr>
              <a:t>효율적인 처리량과 수행 시간이 장점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TDTD신굴림"/>
                <a:ea typeface="TDTD신굴림"/>
              </a:rPr>
              <a:t>이미지를 patch 단위로 쪼개 토큰으로 사용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신굴림"/>
                <a:ea typeface="TDTD신굴림"/>
              </a:rPr>
              <a:t>두 개의 Mixing Block(channel, token) 존재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92151" y="2078965"/>
            <a:ext cx="8212304" cy="584454"/>
            <a:chOff x="0" y="0"/>
            <a:chExt cx="2162911" cy="1539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2911" cy="153930"/>
            </a:xfrm>
            <a:custGeom>
              <a:avLst/>
              <a:gdLst/>
              <a:ahLst/>
              <a:cxnLst/>
              <a:rect r="r" b="b" t="t" l="l"/>
              <a:pathLst>
                <a:path h="153930" w="2162911">
                  <a:moveTo>
                    <a:pt x="0" y="0"/>
                  </a:moveTo>
                  <a:lnTo>
                    <a:pt x="2162911" y="0"/>
                  </a:lnTo>
                  <a:lnTo>
                    <a:pt x="2162911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2162911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MLP (MultiLayerPerceptron) - Mixer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795991" y="6671729"/>
            <a:ext cx="4919365" cy="205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  <a:ea typeface="TDTD신굴림"/>
              </a:rPr>
              <a:t>pretrained weights 사용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Patch Size: 16 x 16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Input Resolution: 224 x 224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Pre-training: ImageNet-21k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Fine-tuning: ImageNet-1k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26163" y="3063469"/>
            <a:ext cx="10456655" cy="5916092"/>
          </a:xfrm>
          <a:custGeom>
            <a:avLst/>
            <a:gdLst/>
            <a:ahLst/>
            <a:cxnLst/>
            <a:rect r="r" b="b" t="t" l="l"/>
            <a:pathLst>
              <a:path h="5916092" w="10456655">
                <a:moveTo>
                  <a:pt x="0" y="0"/>
                </a:moveTo>
                <a:lnTo>
                  <a:pt x="10456655" y="0"/>
                </a:lnTo>
                <a:lnTo>
                  <a:pt x="10456655" y="5916091"/>
                </a:lnTo>
                <a:lnTo>
                  <a:pt x="0" y="5916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59" t="0" r="-2559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26163" y="9307955"/>
            <a:ext cx="646736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5D5D5D"/>
                </a:solidFill>
                <a:latin typeface="TDTD신굴림"/>
                <a:ea typeface="TDTD신굴림"/>
              </a:rPr>
              <a:t>출처: MLP-Mixer: An all-MLP Architecture for Vision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44905" y="3971775"/>
            <a:ext cx="6245159" cy="4707034"/>
          </a:xfrm>
          <a:custGeom>
            <a:avLst/>
            <a:gdLst/>
            <a:ahLst/>
            <a:cxnLst/>
            <a:rect r="r" b="b" t="t" l="l"/>
            <a:pathLst>
              <a:path h="4707034" w="6245159">
                <a:moveTo>
                  <a:pt x="0" y="0"/>
                </a:moveTo>
                <a:lnTo>
                  <a:pt x="6245159" y="0"/>
                </a:lnTo>
                <a:lnTo>
                  <a:pt x="6245159" y="4707033"/>
                </a:lnTo>
                <a:lnTo>
                  <a:pt x="0" y="4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42411" y="3928823"/>
            <a:ext cx="6245159" cy="4693218"/>
          </a:xfrm>
          <a:custGeom>
            <a:avLst/>
            <a:gdLst/>
            <a:ahLst/>
            <a:cxnLst/>
            <a:rect r="r" b="b" t="t" l="l"/>
            <a:pathLst>
              <a:path h="4693218" w="6245159">
                <a:moveTo>
                  <a:pt x="0" y="0"/>
                </a:moveTo>
                <a:lnTo>
                  <a:pt x="6245159" y="0"/>
                </a:lnTo>
                <a:lnTo>
                  <a:pt x="6245159" y="4693218"/>
                </a:lnTo>
                <a:lnTo>
                  <a:pt x="0" y="469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98302" y="618688"/>
            <a:ext cx="759458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분류 모델 학습 및 테스트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642411" y="3387321"/>
            <a:ext cx="6245159" cy="584454"/>
            <a:chOff x="0" y="0"/>
            <a:chExt cx="1644815" cy="1539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Y : Loss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44905" y="3387321"/>
            <a:ext cx="6245159" cy="584454"/>
            <a:chOff x="0" y="0"/>
            <a:chExt cx="1644815" cy="1539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Y : Accuracy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253913" y="8677425"/>
            <a:ext cx="1936151" cy="48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1"/>
              </a:lnSpc>
              <a:spcBef>
                <a:spcPct val="0"/>
              </a:spcBef>
            </a:pPr>
            <a:r>
              <a:rPr lang="en-US" sz="3201" spc="160">
                <a:solidFill>
                  <a:srgbClr val="000000"/>
                </a:solidFill>
                <a:latin typeface="TDTD신굴림"/>
              </a:rPr>
              <a:t>X : </a:t>
            </a:r>
            <a:r>
              <a:rPr lang="en-US" sz="3201" spc="160">
                <a:solidFill>
                  <a:srgbClr val="000000"/>
                </a:solidFill>
                <a:latin typeface="TDTD신굴림"/>
              </a:rPr>
              <a:t>step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81157" y="8677425"/>
            <a:ext cx="2006413" cy="48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1"/>
              </a:lnSpc>
              <a:spcBef>
                <a:spcPct val="0"/>
              </a:spcBef>
            </a:pPr>
            <a:r>
              <a:rPr lang="en-US" sz="3201" spc="160">
                <a:solidFill>
                  <a:srgbClr val="000000"/>
                </a:solidFill>
                <a:latin typeface="TDTD신굴림"/>
              </a:rPr>
              <a:t>X : </a:t>
            </a:r>
            <a:r>
              <a:rPr lang="en-US" sz="3201" spc="160">
                <a:solidFill>
                  <a:srgbClr val="000000"/>
                </a:solidFill>
                <a:latin typeface="TDTD신굴림"/>
              </a:rPr>
              <a:t>step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719864" y="2022865"/>
            <a:ext cx="3156876" cy="1059656"/>
            <a:chOff x="0" y="0"/>
            <a:chExt cx="4209169" cy="141287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565708" cy="56570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B83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804049" y="-28575"/>
              <a:ext cx="3394513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TDTD신굴림 Bold"/>
                </a:rPr>
                <a:t>MLP-Mixer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14656" y="765175"/>
              <a:ext cx="339451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TDTD신굴림 Bold"/>
                </a:rPr>
                <a:t>VIT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781608"/>
              <a:ext cx="565708" cy="565708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D85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67376" y="2521196"/>
            <a:ext cx="6219505" cy="584454"/>
            <a:chOff x="0" y="0"/>
            <a:chExt cx="1638059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Model Ensemble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7376" y="3215924"/>
            <a:ext cx="14651556" cy="114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667" indent="-377333" lvl="1">
              <a:lnSpc>
                <a:spcPts val="4544"/>
              </a:lnSpc>
              <a:buFont typeface="Arial"/>
              <a:buChar char="•"/>
            </a:pPr>
            <a:r>
              <a:rPr lang="en-US" sz="3495">
                <a:solidFill>
                  <a:srgbClr val="000000"/>
                </a:solidFill>
                <a:latin typeface="TDTD신굴림 Medium"/>
                <a:ea typeface="TDTD신굴림 Medium"/>
              </a:rPr>
              <a:t>Vision Transformer 모델과 MLP-Mixer 모델을 평균 앙상블</a:t>
            </a:r>
          </a:p>
          <a:p>
            <a:pPr algn="l">
              <a:lnSpc>
                <a:spcPts val="4544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467376" y="4753621"/>
            <a:ext cx="6219505" cy="584454"/>
            <a:chOff x="0" y="0"/>
            <a:chExt cx="1638059" cy="15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Iterative Fine-Tuning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67376" y="5519050"/>
            <a:ext cx="14651556" cy="114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667" indent="-377333" lvl="1">
              <a:lnSpc>
                <a:spcPts val="4544"/>
              </a:lnSpc>
              <a:buFont typeface="Arial"/>
              <a:buChar char="•"/>
            </a:pPr>
            <a:r>
              <a:rPr lang="en-US" sz="3495">
                <a:solidFill>
                  <a:srgbClr val="000000"/>
                </a:solidFill>
                <a:latin typeface="TDTD신굴림 Medium"/>
                <a:ea typeface="TDTD신굴림 Medium"/>
              </a:rPr>
              <a:t>특정 연령층 데이터로 fine-tuning</a:t>
            </a:r>
          </a:p>
          <a:p>
            <a:pPr algn="l">
              <a:lnSpc>
                <a:spcPts val="4544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467376" y="7056747"/>
            <a:ext cx="6219505" cy="584454"/>
            <a:chOff x="0" y="0"/>
            <a:chExt cx="1638059" cy="1539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  <a:ea typeface="TDTD신굴림"/>
                </a:rPr>
                <a:t>이미지 전처리 후 Fine-Tuning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67376" y="7861236"/>
            <a:ext cx="14651556" cy="114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667" indent="-377333" lvl="1">
              <a:lnSpc>
                <a:spcPts val="4544"/>
              </a:lnSpc>
              <a:buFont typeface="Arial"/>
              <a:buChar char="•"/>
            </a:pPr>
            <a:r>
              <a:rPr lang="en-US" sz="3495">
                <a:solidFill>
                  <a:srgbClr val="000000"/>
                </a:solidFill>
                <a:ea typeface="TDTD신굴림 Medium"/>
              </a:rPr>
              <a:t>얼굴 부분에 집중하기 위한 이미지 전처리</a:t>
            </a:r>
          </a:p>
          <a:p>
            <a:pPr algn="l">
              <a:lnSpc>
                <a:spcPts val="454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298302" y="618688"/>
            <a:ext cx="759458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분류 모델 성능 향상 전략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67376" y="2521196"/>
            <a:ext cx="6219505" cy="584454"/>
            <a:chOff x="0" y="0"/>
            <a:chExt cx="1638059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Model Ensemble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98334" y="4828340"/>
            <a:ext cx="3711546" cy="2539378"/>
            <a:chOff x="0" y="0"/>
            <a:chExt cx="4948728" cy="3385838"/>
          </a:xfrm>
        </p:grpSpPr>
        <p:sp>
          <p:nvSpPr>
            <p:cNvPr name="Freeform 10" id="10"/>
            <p:cNvSpPr/>
            <p:nvPr/>
          </p:nvSpPr>
          <p:spPr>
            <a:xfrm flipH="false" flipV="true" rot="5400000">
              <a:off x="1562890" y="0"/>
              <a:ext cx="3385838" cy="3385838"/>
            </a:xfrm>
            <a:custGeom>
              <a:avLst/>
              <a:gdLst/>
              <a:ahLst/>
              <a:cxnLst/>
              <a:rect r="r" b="b" t="t" l="l"/>
              <a:pathLst>
                <a:path h="3385838" w="3385838">
                  <a:moveTo>
                    <a:pt x="0" y="3385838"/>
                  </a:moveTo>
                  <a:lnTo>
                    <a:pt x="3385838" y="3385838"/>
                  </a:lnTo>
                  <a:lnTo>
                    <a:pt x="3385838" y="0"/>
                  </a:lnTo>
                  <a:lnTo>
                    <a:pt x="0" y="0"/>
                  </a:lnTo>
                  <a:lnTo>
                    <a:pt x="0" y="3385838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0" y="0"/>
              <a:ext cx="3385838" cy="3385838"/>
            </a:xfrm>
            <a:custGeom>
              <a:avLst/>
              <a:gdLst/>
              <a:ahLst/>
              <a:cxnLst/>
              <a:rect r="r" b="b" t="t" l="l"/>
              <a:pathLst>
                <a:path h="3385838" w="3385838">
                  <a:moveTo>
                    <a:pt x="0" y="0"/>
                  </a:moveTo>
                  <a:lnTo>
                    <a:pt x="3385838" y="0"/>
                  </a:lnTo>
                  <a:lnTo>
                    <a:pt x="3385838" y="3385838"/>
                  </a:lnTo>
                  <a:lnTo>
                    <a:pt x="0" y="3385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63695" y="3533486"/>
            <a:ext cx="5790880" cy="2064685"/>
            <a:chOff x="0" y="0"/>
            <a:chExt cx="7721173" cy="27529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466871" y="917740"/>
              <a:ext cx="6506516" cy="1835173"/>
              <a:chOff x="0" y="0"/>
              <a:chExt cx="812800" cy="22925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229251"/>
              </a:xfrm>
              <a:custGeom>
                <a:avLst/>
                <a:gdLst/>
                <a:ahLst/>
                <a:cxnLst/>
                <a:rect r="r" b="b" t="t" l="l"/>
                <a:pathLst>
                  <a:path h="229251" w="812800">
                    <a:moveTo>
                      <a:pt x="114626" y="0"/>
                    </a:moveTo>
                    <a:lnTo>
                      <a:pt x="698174" y="0"/>
                    </a:lnTo>
                    <a:cubicBezTo>
                      <a:pt x="728575" y="0"/>
                      <a:pt x="757730" y="12077"/>
                      <a:pt x="779227" y="33573"/>
                    </a:cubicBezTo>
                    <a:cubicBezTo>
                      <a:pt x="800723" y="55070"/>
                      <a:pt x="812800" y="84225"/>
                      <a:pt x="812800" y="114626"/>
                    </a:cubicBezTo>
                    <a:lnTo>
                      <a:pt x="812800" y="114626"/>
                    </a:lnTo>
                    <a:cubicBezTo>
                      <a:pt x="812800" y="177932"/>
                      <a:pt x="761480" y="229251"/>
                      <a:pt x="698174" y="229251"/>
                    </a:cubicBezTo>
                    <a:lnTo>
                      <a:pt x="114626" y="229251"/>
                    </a:lnTo>
                    <a:cubicBezTo>
                      <a:pt x="84225" y="229251"/>
                      <a:pt x="55070" y="217175"/>
                      <a:pt x="33573" y="195678"/>
                    </a:cubicBezTo>
                    <a:cubicBezTo>
                      <a:pt x="12077" y="174182"/>
                      <a:pt x="0" y="145026"/>
                      <a:pt x="0" y="114626"/>
                    </a:cubicBezTo>
                    <a:lnTo>
                      <a:pt x="0" y="114626"/>
                    </a:lnTo>
                    <a:cubicBezTo>
                      <a:pt x="0" y="84225"/>
                      <a:pt x="12077" y="55070"/>
                      <a:pt x="33573" y="33573"/>
                    </a:cubicBezTo>
                    <a:cubicBezTo>
                      <a:pt x="55070" y="12077"/>
                      <a:pt x="84225" y="0"/>
                      <a:pt x="114626" y="0"/>
                    </a:cubicBezTo>
                    <a:close/>
                  </a:path>
                </a:pathLst>
              </a:custGeom>
              <a:solidFill>
                <a:srgbClr val="3D3D3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812800" cy="2578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107091" y="0"/>
              <a:ext cx="1226076" cy="1226076"/>
            </a:xfrm>
            <a:custGeom>
              <a:avLst/>
              <a:gdLst/>
              <a:ahLst/>
              <a:cxnLst/>
              <a:rect r="r" b="b" t="t" l="l"/>
              <a:pathLst>
                <a:path h="1226076" w="1226076">
                  <a:moveTo>
                    <a:pt x="0" y="0"/>
                  </a:moveTo>
                  <a:lnTo>
                    <a:pt x="1226077" y="0"/>
                  </a:lnTo>
                  <a:lnTo>
                    <a:pt x="1226077" y="1226076"/>
                  </a:lnTo>
                  <a:lnTo>
                    <a:pt x="0" y="122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1397394"/>
              <a:ext cx="7721173" cy="742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</a:pPr>
              <a:r>
                <a:rPr lang="en-US" sz="3055">
                  <a:solidFill>
                    <a:srgbClr val="FDFAED"/>
                  </a:solidFill>
                  <a:latin typeface="TDTD신굴림"/>
                </a:rPr>
                <a:t>Vision Transformer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53023" y="3516105"/>
            <a:ext cx="4879887" cy="2055222"/>
            <a:chOff x="0" y="0"/>
            <a:chExt cx="6506516" cy="274029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905123"/>
              <a:ext cx="6506516" cy="1835173"/>
              <a:chOff x="0" y="0"/>
              <a:chExt cx="812800" cy="22925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229251"/>
              </a:xfrm>
              <a:custGeom>
                <a:avLst/>
                <a:gdLst/>
                <a:ahLst/>
                <a:cxnLst/>
                <a:rect r="r" b="b" t="t" l="l"/>
                <a:pathLst>
                  <a:path h="229251" w="812800">
                    <a:moveTo>
                      <a:pt x="114626" y="0"/>
                    </a:moveTo>
                    <a:lnTo>
                      <a:pt x="698174" y="0"/>
                    </a:lnTo>
                    <a:cubicBezTo>
                      <a:pt x="728575" y="0"/>
                      <a:pt x="757730" y="12077"/>
                      <a:pt x="779227" y="33573"/>
                    </a:cubicBezTo>
                    <a:cubicBezTo>
                      <a:pt x="800723" y="55070"/>
                      <a:pt x="812800" y="84225"/>
                      <a:pt x="812800" y="114626"/>
                    </a:cubicBezTo>
                    <a:lnTo>
                      <a:pt x="812800" y="114626"/>
                    </a:lnTo>
                    <a:cubicBezTo>
                      <a:pt x="812800" y="177932"/>
                      <a:pt x="761480" y="229251"/>
                      <a:pt x="698174" y="229251"/>
                    </a:cubicBezTo>
                    <a:lnTo>
                      <a:pt x="114626" y="229251"/>
                    </a:lnTo>
                    <a:cubicBezTo>
                      <a:pt x="84225" y="229251"/>
                      <a:pt x="55070" y="217175"/>
                      <a:pt x="33573" y="195678"/>
                    </a:cubicBezTo>
                    <a:cubicBezTo>
                      <a:pt x="12077" y="174182"/>
                      <a:pt x="0" y="145026"/>
                      <a:pt x="0" y="114626"/>
                    </a:cubicBezTo>
                    <a:lnTo>
                      <a:pt x="0" y="114626"/>
                    </a:lnTo>
                    <a:cubicBezTo>
                      <a:pt x="0" y="84225"/>
                      <a:pt x="12077" y="55070"/>
                      <a:pt x="33573" y="33573"/>
                    </a:cubicBezTo>
                    <a:cubicBezTo>
                      <a:pt x="55070" y="12077"/>
                      <a:pt x="84225" y="0"/>
                      <a:pt x="114626" y="0"/>
                    </a:cubicBezTo>
                    <a:close/>
                  </a:path>
                </a:pathLst>
              </a:custGeom>
              <a:solidFill>
                <a:srgbClr val="3D3D3D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812800" cy="2578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82843" y="1389623"/>
              <a:ext cx="5340831" cy="742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</a:pPr>
              <a:r>
                <a:rPr lang="en-US" sz="3055">
                  <a:solidFill>
                    <a:srgbClr val="FDFAED"/>
                  </a:solidFill>
                  <a:latin typeface="TDTD신굴림"/>
                </a:rPr>
                <a:t>MLP Mixer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2640220" y="0"/>
              <a:ext cx="1226076" cy="1226076"/>
            </a:xfrm>
            <a:custGeom>
              <a:avLst/>
              <a:gdLst/>
              <a:ahLst/>
              <a:cxnLst/>
              <a:rect r="r" b="b" t="t" l="l"/>
              <a:pathLst>
                <a:path h="1226076" w="1226076">
                  <a:moveTo>
                    <a:pt x="0" y="0"/>
                  </a:moveTo>
                  <a:lnTo>
                    <a:pt x="1226076" y="0"/>
                  </a:lnTo>
                  <a:lnTo>
                    <a:pt x="1226076" y="1226076"/>
                  </a:lnTo>
                  <a:lnTo>
                    <a:pt x="0" y="122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678546" y="7367718"/>
            <a:ext cx="5351121" cy="1650654"/>
            <a:chOff x="0" y="0"/>
            <a:chExt cx="7134828" cy="220087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7134828" cy="2200872"/>
              <a:chOff x="0" y="0"/>
              <a:chExt cx="1409349" cy="43474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09349" cy="434740"/>
              </a:xfrm>
              <a:custGeom>
                <a:avLst/>
                <a:gdLst/>
                <a:ahLst/>
                <a:cxnLst/>
                <a:rect r="r" b="b" t="t" l="l"/>
                <a:pathLst>
                  <a:path h="434740" w="1409349">
                    <a:moveTo>
                      <a:pt x="0" y="0"/>
                    </a:moveTo>
                    <a:lnTo>
                      <a:pt x="1409349" y="0"/>
                    </a:lnTo>
                    <a:lnTo>
                      <a:pt x="1409349" y="434740"/>
                    </a:lnTo>
                    <a:lnTo>
                      <a:pt x="0" y="434740"/>
                    </a:lnTo>
                    <a:close/>
                  </a:path>
                </a:pathLst>
              </a:custGeom>
              <a:solidFill>
                <a:srgbClr val="2E1042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9050"/>
                <a:ext cx="1409349" cy="453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071068" y="479366"/>
              <a:ext cx="1242141" cy="1242141"/>
            </a:xfrm>
            <a:custGeom>
              <a:avLst/>
              <a:gdLst/>
              <a:ahLst/>
              <a:cxnLst/>
              <a:rect r="r" b="b" t="t" l="l"/>
              <a:pathLst>
                <a:path h="1242141" w="1242141">
                  <a:moveTo>
                    <a:pt x="0" y="0"/>
                  </a:moveTo>
                  <a:lnTo>
                    <a:pt x="1242141" y="0"/>
                  </a:lnTo>
                  <a:lnTo>
                    <a:pt x="1242141" y="1242141"/>
                  </a:lnTo>
                  <a:lnTo>
                    <a:pt x="0" y="1242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173509" y="611046"/>
              <a:ext cx="3700281" cy="835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29"/>
                </a:lnSpc>
              </a:pPr>
              <a:r>
                <a:rPr lang="en-US" sz="3455">
                  <a:solidFill>
                    <a:srgbClr val="C1FF72"/>
                  </a:solidFill>
                  <a:ea typeface="TDTD신굴림"/>
                </a:rPr>
                <a:t>앙상블 모델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  <a:ea typeface="TDTD신굴림 Bold"/>
              </a:rPr>
              <a:t>이미지 분류 모델 성능 향상 전략 -1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35" id="35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05793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67376" y="2521196"/>
            <a:ext cx="6219505" cy="584454"/>
            <a:chOff x="0" y="0"/>
            <a:chExt cx="1638059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Iterative Fine-Tuning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509109" y="5925857"/>
            <a:ext cx="4888301" cy="3666226"/>
          </a:xfrm>
          <a:custGeom>
            <a:avLst/>
            <a:gdLst/>
            <a:ahLst/>
            <a:cxnLst/>
            <a:rect r="r" b="b" t="t" l="l"/>
            <a:pathLst>
              <a:path h="3666226" w="4888301">
                <a:moveTo>
                  <a:pt x="0" y="0"/>
                </a:moveTo>
                <a:lnTo>
                  <a:pt x="4888301" y="0"/>
                </a:lnTo>
                <a:lnTo>
                  <a:pt x="4888301" y="3666226"/>
                </a:lnTo>
                <a:lnTo>
                  <a:pt x="0" y="366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09109" y="2801680"/>
            <a:ext cx="7750181" cy="2099720"/>
          </a:xfrm>
          <a:custGeom>
            <a:avLst/>
            <a:gdLst/>
            <a:ahLst/>
            <a:cxnLst/>
            <a:rect r="r" b="b" t="t" l="l"/>
            <a:pathLst>
              <a:path h="2099720" w="7750181">
                <a:moveTo>
                  <a:pt x="0" y="0"/>
                </a:moveTo>
                <a:lnTo>
                  <a:pt x="7750181" y="0"/>
                </a:lnTo>
                <a:lnTo>
                  <a:pt x="7750181" y="2099720"/>
                </a:lnTo>
                <a:lnTo>
                  <a:pt x="0" y="2099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4" r="-93199" b="-34483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99195" y="5960633"/>
            <a:ext cx="4841934" cy="3631451"/>
          </a:xfrm>
          <a:custGeom>
            <a:avLst/>
            <a:gdLst/>
            <a:ahLst/>
            <a:cxnLst/>
            <a:rect r="r" b="b" t="t" l="l"/>
            <a:pathLst>
              <a:path h="3631451" w="4841934">
                <a:moveTo>
                  <a:pt x="0" y="0"/>
                </a:moveTo>
                <a:lnTo>
                  <a:pt x="4841934" y="0"/>
                </a:lnTo>
                <a:lnTo>
                  <a:pt x="4841934" y="3631450"/>
                </a:lnTo>
                <a:lnTo>
                  <a:pt x="0" y="3631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09109" y="3350911"/>
            <a:ext cx="1329676" cy="394833"/>
            <a:chOff x="0" y="0"/>
            <a:chExt cx="350203" cy="1039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0203" cy="103989"/>
            </a:xfrm>
            <a:custGeom>
              <a:avLst/>
              <a:gdLst/>
              <a:ahLst/>
              <a:cxnLst/>
              <a:rect r="r" b="b" t="t" l="l"/>
              <a:pathLst>
                <a:path h="103989" w="350203">
                  <a:moveTo>
                    <a:pt x="0" y="0"/>
                  </a:moveTo>
                  <a:lnTo>
                    <a:pt x="350203" y="0"/>
                  </a:lnTo>
                  <a:lnTo>
                    <a:pt x="350203" y="103989"/>
                  </a:lnTo>
                  <a:lnTo>
                    <a:pt x="0" y="1039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B535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50203" cy="123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67376" y="3197490"/>
            <a:ext cx="9142741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강굴림"/>
                <a:ea typeface="TDTD강굴림"/>
              </a:rPr>
              <a:t>면접 주 연령층(20~30대)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7366" y="3958148"/>
            <a:ext cx="7783147" cy="71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81">
                <a:solidFill>
                  <a:srgbClr val="000000"/>
                </a:solidFill>
                <a:latin typeface="TDTD신굴림"/>
                <a:ea typeface="TDTD신굴림"/>
              </a:rPr>
              <a:t>데이터셋 라벨링의 ‘age’ 값을 기준으로 모델 학습</a:t>
            </a:r>
          </a:p>
          <a:p>
            <a:pPr algn="l">
              <a:lnSpc>
                <a:spcPts val="283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  <a:ea typeface="TDTD신굴림 Bold"/>
              </a:rPr>
              <a:t>이미지 분류 모델 성능 향상 전략 -2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7376" y="2521196"/>
            <a:ext cx="6219505" cy="584454"/>
            <a:chOff x="0" y="0"/>
            <a:chExt cx="1638059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  <a:ea typeface="TDTD신굴림"/>
                </a:rPr>
                <a:t>이미지 전처리 후 Fine-Tuning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7366" y="3077075"/>
            <a:ext cx="8162093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TDTD강굴림"/>
              </a:rPr>
              <a:t>피부톤 색을 지정하여 얼굴에 집중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876372" y="5866769"/>
            <a:ext cx="4296514" cy="3391531"/>
          </a:xfrm>
          <a:custGeom>
            <a:avLst/>
            <a:gdLst/>
            <a:ahLst/>
            <a:cxnLst/>
            <a:rect r="r" b="b" t="t" l="l"/>
            <a:pathLst>
              <a:path h="3391531" w="4296514">
                <a:moveTo>
                  <a:pt x="0" y="0"/>
                </a:moveTo>
                <a:lnTo>
                  <a:pt x="4296513" y="0"/>
                </a:lnTo>
                <a:lnTo>
                  <a:pt x="4296513" y="3391531"/>
                </a:lnTo>
                <a:lnTo>
                  <a:pt x="0" y="3391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98302" y="2962582"/>
            <a:ext cx="7594583" cy="1537086"/>
          </a:xfrm>
          <a:custGeom>
            <a:avLst/>
            <a:gdLst/>
            <a:ahLst/>
            <a:cxnLst/>
            <a:rect r="r" b="b" t="t" l="l"/>
            <a:pathLst>
              <a:path h="1537086" w="7594583">
                <a:moveTo>
                  <a:pt x="0" y="0"/>
                </a:moveTo>
                <a:lnTo>
                  <a:pt x="7594583" y="0"/>
                </a:lnTo>
                <a:lnTo>
                  <a:pt x="7594583" y="1537086"/>
                </a:lnTo>
                <a:lnTo>
                  <a:pt x="0" y="153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58" t="0" r="-626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5115" y="5857244"/>
            <a:ext cx="4269541" cy="3391531"/>
          </a:xfrm>
          <a:custGeom>
            <a:avLst/>
            <a:gdLst/>
            <a:ahLst/>
            <a:cxnLst/>
            <a:rect r="r" b="b" t="t" l="l"/>
            <a:pathLst>
              <a:path h="3391531" w="4269541">
                <a:moveTo>
                  <a:pt x="0" y="0"/>
                </a:moveTo>
                <a:lnTo>
                  <a:pt x="4269541" y="0"/>
                </a:lnTo>
                <a:lnTo>
                  <a:pt x="4269541" y="3391531"/>
                </a:lnTo>
                <a:lnTo>
                  <a:pt x="0" y="3391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79013" y="7343460"/>
            <a:ext cx="903002" cy="638669"/>
          </a:xfrm>
          <a:custGeom>
            <a:avLst/>
            <a:gdLst/>
            <a:ahLst/>
            <a:cxnLst/>
            <a:rect r="r" b="b" t="t" l="l"/>
            <a:pathLst>
              <a:path h="638669" w="903002">
                <a:moveTo>
                  <a:pt x="0" y="0"/>
                </a:moveTo>
                <a:lnTo>
                  <a:pt x="903002" y="0"/>
                </a:lnTo>
                <a:lnTo>
                  <a:pt x="903002" y="638669"/>
                </a:lnTo>
                <a:lnTo>
                  <a:pt x="0" y="638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67366" y="3958148"/>
            <a:ext cx="7783147" cy="143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81">
                <a:solidFill>
                  <a:srgbClr val="000000"/>
                </a:solidFill>
                <a:latin typeface="TDTD신굴림"/>
                <a:ea typeface="TDTD신굴림"/>
              </a:rPr>
              <a:t>다양한 장소에서 촬영된 이미지로, </a:t>
            </a:r>
          </a:p>
          <a:p>
            <a:pPr algn="l">
              <a:lnSpc>
                <a:spcPts val="2835"/>
              </a:lnSpc>
            </a:pPr>
            <a:r>
              <a:rPr lang="en-US" sz="2181">
                <a:solidFill>
                  <a:srgbClr val="000000"/>
                </a:solidFill>
                <a:ea typeface="TDTD신굴림"/>
              </a:rPr>
              <a:t>배경에 사람의 형태의 객체들이 간혹 혼재되어 있기 </a:t>
            </a:r>
          </a:p>
          <a:p>
            <a:pPr algn="l">
              <a:lnSpc>
                <a:spcPts val="2835"/>
              </a:lnSpc>
            </a:pPr>
            <a:r>
              <a:rPr lang="en-US" sz="2181">
                <a:solidFill>
                  <a:srgbClr val="000000"/>
                </a:solidFill>
                <a:ea typeface="TDTD신굴림"/>
              </a:rPr>
              <a:t>때문에 피부톤에 집중하도록 피부톤에 해당하는 색만 추출</a:t>
            </a:r>
          </a:p>
          <a:p>
            <a:pPr algn="l">
              <a:lnSpc>
                <a:spcPts val="2835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115115" y="6379240"/>
            <a:ext cx="1286187" cy="1928440"/>
            <a:chOff x="0" y="0"/>
            <a:chExt cx="338749" cy="5079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8749" cy="507902"/>
            </a:xfrm>
            <a:custGeom>
              <a:avLst/>
              <a:gdLst/>
              <a:ahLst/>
              <a:cxnLst/>
              <a:rect r="r" b="b" t="t" l="l"/>
              <a:pathLst>
                <a:path h="507902" w="338749">
                  <a:moveTo>
                    <a:pt x="0" y="0"/>
                  </a:moveTo>
                  <a:lnTo>
                    <a:pt x="338749" y="0"/>
                  </a:lnTo>
                  <a:lnTo>
                    <a:pt x="338749" y="507902"/>
                  </a:lnTo>
                  <a:lnTo>
                    <a:pt x="0" y="507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B535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38749" cy="526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  <a:ea typeface="TDTD신굴림 Bold"/>
              </a:rPr>
              <a:t>이미지 분류 모델 성능 향상 전략 -3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090733"/>
          <a:ext cx="15869579" cy="7033927"/>
        </p:xfrm>
        <a:graphic>
          <a:graphicData uri="http://schemas.openxmlformats.org/drawingml/2006/table">
            <a:tbl>
              <a:tblPr/>
              <a:tblGrid>
                <a:gridCol w="2644930"/>
                <a:gridCol w="2644930"/>
                <a:gridCol w="2644930"/>
                <a:gridCol w="2644930"/>
                <a:gridCol w="2644930"/>
                <a:gridCol w="2644930"/>
              </a:tblGrid>
              <a:tr h="19806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ViT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MLP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ea typeface="TDTD강굴림"/>
                        </a:rPr>
                        <a:t>앙상블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ViT + MLP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Iterative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Fine tuniung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Vit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ea typeface="TDTD강굴림"/>
                        </a:rPr>
                        <a:t>이미지 전처리 후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Fine tuning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Vit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</a:tr>
              <a:tr h="1684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Accuracy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0.9022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0.8528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0.9100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0.8961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0.8917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</a:tr>
              <a:tr h="18932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Recall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0.9022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0.8528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0.9100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0.8961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0.8917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</a:tr>
              <a:tr h="14759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F1-Score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0.9021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0.8538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0.9099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0.8954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0.8912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7376" y="981075"/>
            <a:ext cx="392019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5387567" y="1362075"/>
            <a:ext cx="11871733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67376" y="2301771"/>
            <a:ext cx="1702776" cy="1640857"/>
          </a:xfrm>
          <a:custGeom>
            <a:avLst/>
            <a:gdLst/>
            <a:ahLst/>
            <a:cxnLst/>
            <a:rect r="r" b="b" t="t" l="l"/>
            <a:pathLst>
              <a:path h="1640857" w="1702776">
                <a:moveTo>
                  <a:pt x="0" y="0"/>
                </a:moveTo>
                <a:lnTo>
                  <a:pt x="1702777" y="0"/>
                </a:lnTo>
                <a:lnTo>
                  <a:pt x="1702777" y="1640858"/>
                </a:lnTo>
                <a:lnTo>
                  <a:pt x="0" y="1640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모델 성능 향상 평가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활용 분야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17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67376" y="981075"/>
            <a:ext cx="330219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4769574" y="1362075"/>
            <a:ext cx="12489726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5824" y="2256739"/>
            <a:ext cx="15736353" cy="3454386"/>
            <a:chOff x="0" y="0"/>
            <a:chExt cx="4274726" cy="9383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938372"/>
            </a:xfrm>
            <a:custGeom>
              <a:avLst/>
              <a:gdLst/>
              <a:ahLst/>
              <a:cxnLst/>
              <a:rect r="r" b="b" t="t" l="l"/>
              <a:pathLst>
                <a:path h="93837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938372"/>
                  </a:lnTo>
                  <a:lnTo>
                    <a:pt x="0" y="9383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274726" cy="957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5824" y="6052819"/>
            <a:ext cx="15736353" cy="3454386"/>
            <a:chOff x="0" y="0"/>
            <a:chExt cx="4274726" cy="9383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74726" cy="938372"/>
            </a:xfrm>
            <a:custGeom>
              <a:avLst/>
              <a:gdLst/>
              <a:ahLst/>
              <a:cxnLst/>
              <a:rect r="r" b="b" t="t" l="l"/>
              <a:pathLst>
                <a:path h="93837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938372"/>
                  </a:lnTo>
                  <a:lnTo>
                    <a:pt x="0" y="9383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274726" cy="957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97064" y="2796525"/>
            <a:ext cx="2346975" cy="234697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4259" lIns="34259" bIns="34259" rIns="34259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59743" y="6592604"/>
            <a:ext cx="2374816" cy="237481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4665" lIns="34665" bIns="34665" rIns="34665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407211" y="7105123"/>
            <a:ext cx="1279879" cy="1335737"/>
          </a:xfrm>
          <a:custGeom>
            <a:avLst/>
            <a:gdLst/>
            <a:ahLst/>
            <a:cxnLst/>
            <a:rect r="r" b="b" t="t" l="l"/>
            <a:pathLst>
              <a:path h="1335737" w="1279879">
                <a:moveTo>
                  <a:pt x="0" y="0"/>
                </a:moveTo>
                <a:lnTo>
                  <a:pt x="1279879" y="0"/>
                </a:lnTo>
                <a:lnTo>
                  <a:pt x="1279879" y="1335737"/>
                </a:lnTo>
                <a:lnTo>
                  <a:pt x="0" y="1335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303932" y="3194856"/>
            <a:ext cx="2867123" cy="46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3017" spc="150">
                <a:solidFill>
                  <a:srgbClr val="EA5355"/>
                </a:solidFill>
                <a:ea typeface="TDTD신굴림 Bold"/>
              </a:rPr>
              <a:t>마케팅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03932" y="3939617"/>
            <a:ext cx="4588953" cy="35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155">
                <a:solidFill>
                  <a:srgbClr val="000000"/>
                </a:solidFill>
                <a:latin typeface="TDTD신굴림"/>
                <a:ea typeface="TDTD신굴림"/>
              </a:rPr>
              <a:t>소비자의 제품 평가 분석-&gt; 니즈 파악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859743" y="2966144"/>
            <a:ext cx="6171419" cy="2374816"/>
            <a:chOff x="0" y="0"/>
            <a:chExt cx="8228559" cy="316642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3166421" cy="316642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34665" lIns="34665" bIns="34665" rIns="34665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660870" y="587550"/>
              <a:ext cx="1844682" cy="1871909"/>
            </a:xfrm>
            <a:custGeom>
              <a:avLst/>
              <a:gdLst/>
              <a:ahLst/>
              <a:cxnLst/>
              <a:rect r="r" b="b" t="t" l="l"/>
              <a:pathLst>
                <a:path h="1871909" w="1844682">
                  <a:moveTo>
                    <a:pt x="0" y="0"/>
                  </a:moveTo>
                  <a:lnTo>
                    <a:pt x="1844681" y="0"/>
                  </a:lnTo>
                  <a:lnTo>
                    <a:pt x="1844681" y="1871910"/>
                  </a:lnTo>
                  <a:lnTo>
                    <a:pt x="0" y="1871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3651971" y="300647"/>
              <a:ext cx="2961704" cy="630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4"/>
                </a:lnSpc>
                <a:spcBef>
                  <a:spcPct val="0"/>
                </a:spcBef>
              </a:pPr>
              <a:r>
                <a:rPr lang="en-US" sz="3053" spc="152">
                  <a:solidFill>
                    <a:srgbClr val="EA5355"/>
                  </a:solidFill>
                  <a:ea typeface="TDTD신굴림 Bold"/>
                </a:rPr>
                <a:t>추천 시스템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651971" y="1315801"/>
              <a:ext cx="4576589" cy="468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0082132" y="3341045"/>
            <a:ext cx="1440680" cy="1299231"/>
          </a:xfrm>
          <a:custGeom>
            <a:avLst/>
            <a:gdLst/>
            <a:ahLst/>
            <a:cxnLst/>
            <a:rect r="r" b="b" t="t" l="l"/>
            <a:pathLst>
              <a:path h="1299231" w="1440680">
                <a:moveTo>
                  <a:pt x="0" y="0"/>
                </a:moveTo>
                <a:lnTo>
                  <a:pt x="1440680" y="0"/>
                </a:lnTo>
                <a:lnTo>
                  <a:pt x="1440680" y="1299231"/>
                </a:lnTo>
                <a:lnTo>
                  <a:pt x="0" y="1299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600218" y="6873122"/>
            <a:ext cx="3605896" cy="47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4"/>
              </a:lnSpc>
              <a:spcBef>
                <a:spcPct val="0"/>
              </a:spcBef>
            </a:pPr>
            <a:r>
              <a:rPr lang="en-US" sz="3053" spc="152">
                <a:solidFill>
                  <a:srgbClr val="EA5355"/>
                </a:solidFill>
                <a:latin typeface="TDTD신굴림 Bold"/>
                <a:ea typeface="TDTD신굴림 Bold"/>
              </a:rPr>
              <a:t>IoT 서비스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600218" y="7627575"/>
            <a:ext cx="3605896" cy="35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  <a:spcBef>
                <a:spcPct val="0"/>
              </a:spcBef>
            </a:pPr>
            <a:r>
              <a:rPr lang="en-US" sz="2181">
                <a:solidFill>
                  <a:srgbClr val="000000"/>
                </a:solidFill>
                <a:latin typeface="TDTD신굴림"/>
                <a:ea typeface="TDTD신굴림"/>
              </a:rPr>
              <a:t> 예) 시각장애인을 위한 제품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580912" y="6587426"/>
            <a:ext cx="2374816" cy="2374816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4665" lIns="34665" bIns="34665" rIns="34665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0136994" y="7028088"/>
            <a:ext cx="1330957" cy="1496986"/>
          </a:xfrm>
          <a:custGeom>
            <a:avLst/>
            <a:gdLst/>
            <a:ahLst/>
            <a:cxnLst/>
            <a:rect r="r" b="b" t="t" l="l"/>
            <a:pathLst>
              <a:path h="1496986" w="1330957">
                <a:moveTo>
                  <a:pt x="0" y="0"/>
                </a:moveTo>
                <a:lnTo>
                  <a:pt x="1330957" y="0"/>
                </a:lnTo>
                <a:lnTo>
                  <a:pt x="1330957" y="1496987"/>
                </a:lnTo>
                <a:lnTo>
                  <a:pt x="0" y="1496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2321388" y="6990595"/>
            <a:ext cx="2849668" cy="47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4"/>
              </a:lnSpc>
              <a:spcBef>
                <a:spcPct val="0"/>
              </a:spcBef>
            </a:pPr>
            <a:r>
              <a:rPr lang="en-US" sz="3053" spc="152">
                <a:solidFill>
                  <a:srgbClr val="EA5355"/>
                </a:solidFill>
                <a:ea typeface="TDTD신굴림 Bold"/>
              </a:rPr>
              <a:t>인적 자원 절약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321388" y="7744417"/>
            <a:ext cx="4050529" cy="35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  <a:spcBef>
                <a:spcPct val="0"/>
              </a:spcBef>
            </a:pPr>
            <a:r>
              <a:rPr lang="en-US" sz="2181">
                <a:solidFill>
                  <a:srgbClr val="000000"/>
                </a:solidFill>
                <a:latin typeface="TDTD신굴림"/>
                <a:ea typeface="TDTD신굴림"/>
              </a:rPr>
              <a:t>AI 면접 등 인적 자원 활용 최소화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529427" y="3962085"/>
            <a:ext cx="3948055" cy="35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155">
                <a:solidFill>
                  <a:srgbClr val="000000"/>
                </a:solidFill>
                <a:latin typeface="TDTD신굴림"/>
                <a:ea typeface="TDTD신굴림"/>
              </a:rPr>
              <a:t>감정에 따른 음악, 영상, 의류, 향수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330219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769574" y="1362075"/>
            <a:ext cx="12489726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202937" y="2098390"/>
            <a:ext cx="9689948" cy="6654424"/>
          </a:xfrm>
          <a:custGeom>
            <a:avLst/>
            <a:gdLst/>
            <a:ahLst/>
            <a:cxnLst/>
            <a:rect r="r" b="b" t="t" l="l"/>
            <a:pathLst>
              <a:path h="6654424" w="9689948">
                <a:moveTo>
                  <a:pt x="0" y="0"/>
                </a:moveTo>
                <a:lnTo>
                  <a:pt x="9689948" y="0"/>
                </a:lnTo>
                <a:lnTo>
                  <a:pt x="9689948" y="6654424"/>
                </a:lnTo>
                <a:lnTo>
                  <a:pt x="0" y="6654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947941"/>
            <a:ext cx="5403885" cy="4955321"/>
          </a:xfrm>
          <a:custGeom>
            <a:avLst/>
            <a:gdLst/>
            <a:ahLst/>
            <a:cxnLst/>
            <a:rect r="r" b="b" t="t" l="l"/>
            <a:pathLst>
              <a:path h="4955321" w="5403885">
                <a:moveTo>
                  <a:pt x="0" y="0"/>
                </a:moveTo>
                <a:lnTo>
                  <a:pt x="5403885" y="0"/>
                </a:lnTo>
                <a:lnTo>
                  <a:pt x="5403885" y="4955321"/>
                </a:lnTo>
                <a:lnTo>
                  <a:pt x="0" y="4955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서비스 예시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08671" y="3562228"/>
            <a:ext cx="138410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spc="129">
                <a:solidFill>
                  <a:srgbClr val="FFFFFF"/>
                </a:solidFill>
                <a:ea typeface="TDTD신굴림"/>
              </a:rPr>
              <a:t>감정 평가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31935" y="9029700"/>
            <a:ext cx="1055512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0"/>
              </a:lnSpc>
            </a:pPr>
            <a:r>
              <a:rPr lang="en-US" sz="1467" spc="73">
                <a:solidFill>
                  <a:srgbClr val="000000"/>
                </a:solidFill>
                <a:latin typeface="TDTD신굴림"/>
                <a:ea typeface="TDTD신굴림"/>
              </a:rPr>
              <a:t>이미지 출처 : </a:t>
            </a:r>
          </a:p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 spc="73">
                <a:solidFill>
                  <a:srgbClr val="000000"/>
                </a:solidFill>
                <a:latin typeface="TDTD신굴림"/>
              </a:rPr>
              <a:t>https://m.hanbit.co.kr/channel/category/category_view.html?cms_code=CMS3980668277&amp;cate_cd=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>
              <a:hlinkClick r:id="rId3" tooltip="https://sjkoding.tistory.com/19"/>
            </p:cNvPr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330219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769574" y="1362075"/>
            <a:ext cx="12489726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2354" y="2469237"/>
            <a:ext cx="3225399" cy="615645"/>
            <a:chOff x="0" y="0"/>
            <a:chExt cx="1493408" cy="2850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GitHub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92354" y="3084882"/>
            <a:ext cx="3225399" cy="1612699"/>
          </a:xfrm>
          <a:custGeom>
            <a:avLst/>
            <a:gdLst/>
            <a:ahLst/>
            <a:cxnLst/>
            <a:rect r="r" b="b" t="t" l="l"/>
            <a:pathLst>
              <a:path h="1612699" w="3225399">
                <a:moveTo>
                  <a:pt x="0" y="0"/>
                </a:moveTo>
                <a:lnTo>
                  <a:pt x="3225399" y="0"/>
                </a:lnTo>
                <a:lnTo>
                  <a:pt x="3225399" y="1612699"/>
                </a:lnTo>
                <a:lnTo>
                  <a:pt x="0" y="1612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34483" y="3047570"/>
            <a:ext cx="3225399" cy="1421847"/>
          </a:xfrm>
          <a:custGeom>
            <a:avLst/>
            <a:gdLst/>
            <a:ahLst/>
            <a:cxnLst/>
            <a:rect r="r" b="b" t="t" l="l"/>
            <a:pathLst>
              <a:path h="1421847" w="3225399">
                <a:moveTo>
                  <a:pt x="0" y="0"/>
                </a:moveTo>
                <a:lnTo>
                  <a:pt x="3225399" y="0"/>
                </a:lnTo>
                <a:lnTo>
                  <a:pt x="3225399" y="1421847"/>
                </a:lnTo>
                <a:lnTo>
                  <a:pt x="0" y="1421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334483" y="2469237"/>
            <a:ext cx="3225399" cy="615645"/>
            <a:chOff x="0" y="0"/>
            <a:chExt cx="1493408" cy="2850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ea typeface="TDTD신굴림"/>
                </a:rPr>
                <a:t>코랩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379032" y="3008682"/>
            <a:ext cx="3225399" cy="1252268"/>
          </a:xfrm>
          <a:custGeom>
            <a:avLst/>
            <a:gdLst/>
            <a:ahLst/>
            <a:cxnLst/>
            <a:rect r="r" b="b" t="t" l="l"/>
            <a:pathLst>
              <a:path h="1252268" w="3225399">
                <a:moveTo>
                  <a:pt x="0" y="0"/>
                </a:moveTo>
                <a:lnTo>
                  <a:pt x="3225398" y="0"/>
                </a:lnTo>
                <a:lnTo>
                  <a:pt x="3225398" y="1252268"/>
                </a:lnTo>
                <a:lnTo>
                  <a:pt x="0" y="1252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0476" r="0" b="-87088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79032" y="2469237"/>
            <a:ext cx="3225399" cy="615645"/>
            <a:chOff x="0" y="0"/>
            <a:chExt cx="1493408" cy="2850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AI-hub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423580" y="3283254"/>
            <a:ext cx="3225399" cy="950480"/>
          </a:xfrm>
          <a:custGeom>
            <a:avLst/>
            <a:gdLst/>
            <a:ahLst/>
            <a:cxnLst/>
            <a:rect r="r" b="b" t="t" l="l"/>
            <a:pathLst>
              <a:path h="950480" w="3225399">
                <a:moveTo>
                  <a:pt x="0" y="0"/>
                </a:moveTo>
                <a:lnTo>
                  <a:pt x="3225399" y="0"/>
                </a:lnTo>
                <a:lnTo>
                  <a:pt x="3225399" y="950479"/>
                </a:lnTo>
                <a:lnTo>
                  <a:pt x="0" y="950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423580" y="2469237"/>
            <a:ext cx="3225399" cy="615645"/>
            <a:chOff x="0" y="0"/>
            <a:chExt cx="1493408" cy="2850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ea typeface="TDTD신굴림"/>
                </a:rPr>
                <a:t>파이썬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92354" y="6431131"/>
            <a:ext cx="3225399" cy="615645"/>
            <a:chOff x="0" y="0"/>
            <a:chExt cx="1493408" cy="2850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ea typeface="TDTD신굴림"/>
                </a:rPr>
                <a:t>스트림릿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334483" y="6431131"/>
            <a:ext cx="3225399" cy="615645"/>
            <a:chOff x="0" y="0"/>
            <a:chExt cx="1493408" cy="2850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FastAPI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379032" y="6431131"/>
            <a:ext cx="3225399" cy="615645"/>
            <a:chOff x="0" y="0"/>
            <a:chExt cx="1493408" cy="2850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uvicorn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423580" y="6431131"/>
            <a:ext cx="3225399" cy="615645"/>
            <a:chOff x="0" y="0"/>
            <a:chExt cx="1493408" cy="2850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timm (ViT, MLT-Mixer)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292354" y="7046777"/>
            <a:ext cx="3222979" cy="1874590"/>
          </a:xfrm>
          <a:custGeom>
            <a:avLst/>
            <a:gdLst/>
            <a:ahLst/>
            <a:cxnLst/>
            <a:rect r="r" b="b" t="t" l="l"/>
            <a:pathLst>
              <a:path h="1874590" w="3222979">
                <a:moveTo>
                  <a:pt x="0" y="0"/>
                </a:moveTo>
                <a:lnTo>
                  <a:pt x="3222979" y="0"/>
                </a:lnTo>
                <a:lnTo>
                  <a:pt x="3222979" y="1874589"/>
                </a:lnTo>
                <a:lnTo>
                  <a:pt x="0" y="1874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359046" y="7046777"/>
            <a:ext cx="3200836" cy="1155382"/>
          </a:xfrm>
          <a:custGeom>
            <a:avLst/>
            <a:gdLst/>
            <a:ahLst/>
            <a:cxnLst/>
            <a:rect r="r" b="b" t="t" l="l"/>
            <a:pathLst>
              <a:path h="1155382" w="3200836">
                <a:moveTo>
                  <a:pt x="0" y="0"/>
                </a:moveTo>
                <a:lnTo>
                  <a:pt x="3200836" y="0"/>
                </a:lnTo>
                <a:lnTo>
                  <a:pt x="3200836" y="1155382"/>
                </a:lnTo>
                <a:lnTo>
                  <a:pt x="0" y="1155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053354" y="7046777"/>
            <a:ext cx="1876754" cy="1876754"/>
          </a:xfrm>
          <a:custGeom>
            <a:avLst/>
            <a:gdLst/>
            <a:ahLst/>
            <a:cxnLst/>
            <a:rect r="r" b="b" t="t" l="l"/>
            <a:pathLst>
              <a:path h="1876754" w="1876754">
                <a:moveTo>
                  <a:pt x="0" y="0"/>
                </a:moveTo>
                <a:lnTo>
                  <a:pt x="1876754" y="0"/>
                </a:lnTo>
                <a:lnTo>
                  <a:pt x="1876754" y="1876754"/>
                </a:lnTo>
                <a:lnTo>
                  <a:pt x="0" y="1876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999184" y="7046777"/>
            <a:ext cx="2074190" cy="2074190"/>
          </a:xfrm>
          <a:custGeom>
            <a:avLst/>
            <a:gdLst/>
            <a:ahLst/>
            <a:cxnLst/>
            <a:rect r="r" b="b" t="t" l="l"/>
            <a:pathLst>
              <a:path h="2074190" w="2074190">
                <a:moveTo>
                  <a:pt x="0" y="0"/>
                </a:moveTo>
                <a:lnTo>
                  <a:pt x="2074191" y="0"/>
                </a:lnTo>
                <a:lnTo>
                  <a:pt x="2074191" y="2074190"/>
                </a:lnTo>
                <a:lnTo>
                  <a:pt x="0" y="2074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기술 스택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948" y="531348"/>
            <a:ext cx="17127972" cy="9183728"/>
            <a:chOff x="0" y="0"/>
            <a:chExt cx="4560670" cy="2445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0670" cy="2445354"/>
            </a:xfrm>
            <a:custGeom>
              <a:avLst/>
              <a:gdLst/>
              <a:ahLst/>
              <a:cxnLst/>
              <a:rect r="r" b="b" t="t" l="l"/>
              <a:pathLst>
                <a:path h="2445354" w="4560670">
                  <a:moveTo>
                    <a:pt x="0" y="0"/>
                  </a:moveTo>
                  <a:lnTo>
                    <a:pt x="4560670" y="0"/>
                  </a:lnTo>
                  <a:lnTo>
                    <a:pt x="4560670" y="2445354"/>
                  </a:lnTo>
                  <a:lnTo>
                    <a:pt x="0" y="24453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60670" cy="2464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80551" y="4364119"/>
            <a:ext cx="281788" cy="2817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0551" y="5309584"/>
            <a:ext cx="281788" cy="28178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80551" y="6255050"/>
            <a:ext cx="281788" cy="2817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80551" y="7200516"/>
            <a:ext cx="281788" cy="28178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812862" y="6536838"/>
            <a:ext cx="2690299" cy="2362572"/>
          </a:xfrm>
          <a:custGeom>
            <a:avLst/>
            <a:gdLst/>
            <a:ahLst/>
            <a:cxnLst/>
            <a:rect r="r" b="b" t="t" l="l"/>
            <a:pathLst>
              <a:path h="2362572" w="2690299">
                <a:moveTo>
                  <a:pt x="0" y="0"/>
                </a:moveTo>
                <a:lnTo>
                  <a:pt x="2690299" y="0"/>
                </a:lnTo>
                <a:lnTo>
                  <a:pt x="2690299" y="2362572"/>
                </a:lnTo>
                <a:lnTo>
                  <a:pt x="0" y="2362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33499" y="1345818"/>
            <a:ext cx="2969662" cy="2354132"/>
          </a:xfrm>
          <a:custGeom>
            <a:avLst/>
            <a:gdLst/>
            <a:ahLst/>
            <a:cxnLst/>
            <a:rect r="r" b="b" t="t" l="l"/>
            <a:pathLst>
              <a:path h="2354132" w="2969662">
                <a:moveTo>
                  <a:pt x="0" y="0"/>
                </a:moveTo>
                <a:lnTo>
                  <a:pt x="2969662" y="0"/>
                </a:lnTo>
                <a:lnTo>
                  <a:pt x="2969662" y="2354132"/>
                </a:lnTo>
                <a:lnTo>
                  <a:pt x="0" y="235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31217" y="3860043"/>
            <a:ext cx="3091659" cy="1731329"/>
          </a:xfrm>
          <a:custGeom>
            <a:avLst/>
            <a:gdLst/>
            <a:ahLst/>
            <a:cxnLst/>
            <a:rect r="r" b="b" t="t" l="l"/>
            <a:pathLst>
              <a:path h="1731329" w="3091659">
                <a:moveTo>
                  <a:pt x="0" y="0"/>
                </a:moveTo>
                <a:lnTo>
                  <a:pt x="3091659" y="0"/>
                </a:lnTo>
                <a:lnTo>
                  <a:pt x="3091659" y="1731329"/>
                </a:lnTo>
                <a:lnTo>
                  <a:pt x="0" y="1731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72409" y="2738958"/>
            <a:ext cx="3899701" cy="96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EA5355"/>
                </a:solidFill>
                <a:latin typeface="TDTD신굴림 Bold"/>
              </a:rPr>
              <a:t>Contents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03943" y="4176200"/>
            <a:ext cx="3361199" cy="6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ea typeface="TDTD신굴림"/>
              </a:rPr>
              <a:t>프로젝트 개요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03943" y="5121665"/>
            <a:ext cx="5536334" cy="6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ea typeface="TDTD신굴림"/>
              </a:rPr>
              <a:t>프로젝트 구성과 역할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03943" y="6067131"/>
            <a:ext cx="6434065" cy="6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ea typeface="TDTD신굴림"/>
              </a:rPr>
              <a:t>프로젝트 수행 구성과 방법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03943" y="7012597"/>
            <a:ext cx="4018263" cy="6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ea typeface="TDTD신굴림"/>
              </a:rPr>
              <a:t>프로젝트 결과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97771" y="9905793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330219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769574" y="1362075"/>
            <a:ext cx="12489726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39017" y="6986341"/>
            <a:ext cx="12279837" cy="615645"/>
            <a:chOff x="0" y="0"/>
            <a:chExt cx="5685749" cy="2850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85749" cy="285053"/>
            </a:xfrm>
            <a:custGeom>
              <a:avLst/>
              <a:gdLst/>
              <a:ahLst/>
              <a:cxnLst/>
              <a:rect r="r" b="b" t="t" l="l"/>
              <a:pathLst>
                <a:path h="285053" w="5685749">
                  <a:moveTo>
                    <a:pt x="0" y="0"/>
                  </a:moveTo>
                  <a:lnTo>
                    <a:pt x="5685749" y="0"/>
                  </a:lnTo>
                  <a:lnTo>
                    <a:pt x="5685749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685749" cy="30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6463" y="6986341"/>
            <a:ext cx="3225399" cy="615645"/>
            <a:chOff x="0" y="0"/>
            <a:chExt cx="1493408" cy="2850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139017" y="7985919"/>
            <a:ext cx="12279837" cy="615645"/>
            <a:chOff x="0" y="0"/>
            <a:chExt cx="5685749" cy="2850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85749" cy="285053"/>
            </a:xfrm>
            <a:custGeom>
              <a:avLst/>
              <a:gdLst/>
              <a:ahLst/>
              <a:cxnLst/>
              <a:rect r="r" b="b" t="t" l="l"/>
              <a:pathLst>
                <a:path h="285053" w="5685749">
                  <a:moveTo>
                    <a:pt x="0" y="0"/>
                  </a:moveTo>
                  <a:lnTo>
                    <a:pt x="5685749" y="0"/>
                  </a:lnTo>
                  <a:lnTo>
                    <a:pt x="5685749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5685749" cy="30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56463" y="7985919"/>
            <a:ext cx="3225399" cy="615645"/>
            <a:chOff x="0" y="0"/>
            <a:chExt cx="1493408" cy="2850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139017" y="8986246"/>
            <a:ext cx="12279837" cy="615645"/>
            <a:chOff x="0" y="0"/>
            <a:chExt cx="5685749" cy="2850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685749" cy="285053"/>
            </a:xfrm>
            <a:custGeom>
              <a:avLst/>
              <a:gdLst/>
              <a:ahLst/>
              <a:cxnLst/>
              <a:rect r="r" b="b" t="t" l="l"/>
              <a:pathLst>
                <a:path h="285053" w="5685749">
                  <a:moveTo>
                    <a:pt x="0" y="0"/>
                  </a:moveTo>
                  <a:lnTo>
                    <a:pt x="5685749" y="0"/>
                  </a:lnTo>
                  <a:lnTo>
                    <a:pt x="5685749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5685749" cy="30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56463" y="8986246"/>
            <a:ext cx="3225399" cy="615645"/>
            <a:chOff x="0" y="0"/>
            <a:chExt cx="1493408" cy="2850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256463" y="2371128"/>
            <a:ext cx="3500547" cy="3319484"/>
          </a:xfrm>
          <a:custGeom>
            <a:avLst/>
            <a:gdLst/>
            <a:ahLst/>
            <a:cxnLst/>
            <a:rect r="r" b="b" t="t" l="l"/>
            <a:pathLst>
              <a:path h="3319484" w="3500547">
                <a:moveTo>
                  <a:pt x="0" y="0"/>
                </a:moveTo>
                <a:lnTo>
                  <a:pt x="3500547" y="0"/>
                </a:lnTo>
                <a:lnTo>
                  <a:pt x="3500547" y="3319484"/>
                </a:lnTo>
                <a:lnTo>
                  <a:pt x="0" y="3319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212973" y="2371128"/>
            <a:ext cx="3500547" cy="3319484"/>
          </a:xfrm>
          <a:custGeom>
            <a:avLst/>
            <a:gdLst/>
            <a:ahLst/>
            <a:cxnLst/>
            <a:rect r="r" b="b" t="t" l="l"/>
            <a:pathLst>
              <a:path h="3319484" w="3500547">
                <a:moveTo>
                  <a:pt x="0" y="0"/>
                </a:moveTo>
                <a:lnTo>
                  <a:pt x="3500547" y="0"/>
                </a:lnTo>
                <a:lnTo>
                  <a:pt x="3500547" y="3319484"/>
                </a:lnTo>
                <a:lnTo>
                  <a:pt x="0" y="3319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312084" y="2371128"/>
            <a:ext cx="3257017" cy="3242145"/>
          </a:xfrm>
          <a:custGeom>
            <a:avLst/>
            <a:gdLst/>
            <a:ahLst/>
            <a:cxnLst/>
            <a:rect r="r" b="b" t="t" l="l"/>
            <a:pathLst>
              <a:path h="3242145" w="3257017">
                <a:moveTo>
                  <a:pt x="0" y="0"/>
                </a:moveTo>
                <a:lnTo>
                  <a:pt x="3257017" y="0"/>
                </a:lnTo>
                <a:lnTo>
                  <a:pt x="3257017" y="3242145"/>
                </a:lnTo>
                <a:lnTo>
                  <a:pt x="0" y="324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자체 평가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20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757010" y="6957766"/>
            <a:ext cx="12029163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서비스 화면 구현을 못한 부분에 있어서 팀원에게 미안함 크다.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스스로의 부족함을 많이 느꼇다.. 분발해야겠다..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757010" y="8036566"/>
            <a:ext cx="1229001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이미지 분류 모델을 다양하게 알아볼 수 있는 과정이었다. </a:t>
            </a: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Vit 모델을 파인 튜닝하기 위해서는 모델 구조를 꼼꼼하게 알아야 한다는 점을 깨달았다..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769574" y="9085707"/>
            <a:ext cx="12076237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Fine tuning을 구현하는 전략이 많다는 것을 알 수 있었고 데이터의 복잡도와 모델의 복잡도 간 균형을 잘 맞추는 것이 중요한 부분이라는 것을 느낄 수 있었다.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94469" y="7027464"/>
            <a:ext cx="14211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DTD신굴림 Bold"/>
              </a:rPr>
              <a:t>문영식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32300" y="8027041"/>
            <a:ext cx="1345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DTD신굴림 Bold"/>
              </a:rPr>
              <a:t>문예준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158577" y="9027369"/>
            <a:ext cx="149295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DTD신굴림 Bold"/>
              </a:rPr>
              <a:t>최용우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14367" y="5751870"/>
            <a:ext cx="1893268" cy="47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ea typeface="TDTD신굴림"/>
              </a:rPr>
              <a:t>기획 부합도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016612" y="5751870"/>
            <a:ext cx="1893268" cy="47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ea typeface="TDTD신굴림"/>
              </a:rPr>
              <a:t>실무 활용도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391152" y="5773170"/>
            <a:ext cx="1098880" cy="47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ea typeface="TDTD신굴림"/>
              </a:rPr>
              <a:t>달성도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101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36611" y="4072773"/>
            <a:ext cx="5553651" cy="1257217"/>
            <a:chOff x="0" y="0"/>
            <a:chExt cx="7404867" cy="167628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61925"/>
              <a:ext cx="7219705" cy="1838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82"/>
                </a:lnSpc>
              </a:pPr>
              <a:r>
                <a:rPr lang="en-US" sz="8273">
                  <a:solidFill>
                    <a:srgbClr val="EAEAE9"/>
                  </a:solidFill>
                  <a:ea typeface="TDTD신굴림 Bold"/>
                </a:rPr>
                <a:t>감사합니다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7034543" y="1070823"/>
              <a:ext cx="370325" cy="37032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105807" lIns="105807" bIns="105807" rIns="105807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6506046" y="5391317"/>
            <a:ext cx="541477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EAEAE9"/>
                </a:solidFill>
                <a:latin typeface="TDTD신굴림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481474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개요</a:t>
            </a:r>
          </a:p>
        </p:txBody>
      </p:sp>
      <p:sp>
        <p:nvSpPr>
          <p:cNvPr name="AutoShape 9" id="9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10801" y="5989040"/>
            <a:ext cx="3896941" cy="586244"/>
            <a:chOff x="0" y="0"/>
            <a:chExt cx="1023222" cy="15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3222" cy="153930"/>
            </a:xfrm>
            <a:custGeom>
              <a:avLst/>
              <a:gdLst/>
              <a:ahLst/>
              <a:cxnLst/>
              <a:rect r="r" b="b" t="t" l="l"/>
              <a:pathLst>
                <a:path h="153930" w="1023222">
                  <a:moveTo>
                    <a:pt x="0" y="0"/>
                  </a:moveTo>
                  <a:lnTo>
                    <a:pt x="1023222" y="0"/>
                  </a:lnTo>
                  <a:lnTo>
                    <a:pt x="1023222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023222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기존 면접의 문제점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0801" y="7845092"/>
            <a:ext cx="3095550" cy="586244"/>
            <a:chOff x="0" y="0"/>
            <a:chExt cx="812800" cy="1539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53930"/>
            </a:xfrm>
            <a:custGeom>
              <a:avLst/>
              <a:gdLst/>
              <a:ahLst/>
              <a:cxnLst/>
              <a:rect r="r" b="b" t="t" l="l"/>
              <a:pathLst>
                <a:path h="1539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12800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프로젝트 목표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0801" y="1891417"/>
            <a:ext cx="7207335" cy="3859498"/>
          </a:xfrm>
          <a:custGeom>
            <a:avLst/>
            <a:gdLst/>
            <a:ahLst/>
            <a:cxnLst/>
            <a:rect r="r" b="b" t="t" l="l"/>
            <a:pathLst>
              <a:path h="3859498" w="7207335">
                <a:moveTo>
                  <a:pt x="0" y="0"/>
                </a:moveTo>
                <a:lnTo>
                  <a:pt x="7207336" y="0"/>
                </a:lnTo>
                <a:lnTo>
                  <a:pt x="7207336" y="3859498"/>
                </a:lnTo>
                <a:lnTo>
                  <a:pt x="0" y="3859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300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33112" y="4213271"/>
            <a:ext cx="4137781" cy="4137781"/>
          </a:xfrm>
          <a:custGeom>
            <a:avLst/>
            <a:gdLst/>
            <a:ahLst/>
            <a:cxnLst/>
            <a:rect r="r" b="b" t="t" l="l"/>
            <a:pathLst>
              <a:path h="4137781" w="4137781">
                <a:moveTo>
                  <a:pt x="0" y="0"/>
                </a:moveTo>
                <a:lnTo>
                  <a:pt x="4137781" y="0"/>
                </a:lnTo>
                <a:lnTo>
                  <a:pt x="4137781" y="4137781"/>
                </a:lnTo>
                <a:lnTo>
                  <a:pt x="0" y="4137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71770" y="1891417"/>
            <a:ext cx="4673564" cy="3494874"/>
          </a:xfrm>
          <a:custGeom>
            <a:avLst/>
            <a:gdLst/>
            <a:ahLst/>
            <a:cxnLst/>
            <a:rect r="r" b="b" t="t" l="l"/>
            <a:pathLst>
              <a:path h="3494874" w="4673564">
                <a:moveTo>
                  <a:pt x="0" y="0"/>
                </a:moveTo>
                <a:lnTo>
                  <a:pt x="4673563" y="0"/>
                </a:lnTo>
                <a:lnTo>
                  <a:pt x="4673563" y="3494874"/>
                </a:lnTo>
                <a:lnTo>
                  <a:pt x="0" y="3494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3726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497771" y="9905793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0801" y="6788581"/>
            <a:ext cx="16516821" cy="81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02" indent="-270701" lvl="1">
              <a:lnSpc>
                <a:spcPts val="3259"/>
              </a:lnSpc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 Medium"/>
                <a:ea typeface="TDTD신굴림 Medium"/>
              </a:rPr>
              <a:t>효율성 문제 : 기존의 면접 과정의 많은 자원(인력,시간) 소모 </a:t>
            </a:r>
          </a:p>
          <a:p>
            <a:pPr algn="l" marL="541402" indent="-270701" lvl="1">
              <a:lnSpc>
                <a:spcPts val="3259"/>
              </a:lnSpc>
              <a:spcBef>
                <a:spcPct val="0"/>
              </a:spcBef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 Medium"/>
                <a:ea typeface="TDTD신굴림 Medium"/>
              </a:rPr>
              <a:t>공정성 문제 : 사람 면접관은 면접자에 대해서 선입견을 가질 수 있음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0801" y="8641615"/>
            <a:ext cx="15982084" cy="122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02" indent="-270701" lvl="1">
              <a:lnSpc>
                <a:spcPts val="3259"/>
              </a:lnSpc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"/>
                <a:ea typeface="TDTD신굴림"/>
              </a:rPr>
              <a:t>AI 면접 기능으로 인적 자원 소모 문제를 해결하고, 공정한 평가 지표를 제안해 기계가 평가하여 공정성을 갖추게 하자.</a:t>
            </a:r>
          </a:p>
          <a:p>
            <a:pPr algn="l" marL="541402" indent="-270701" lvl="1">
              <a:lnSpc>
                <a:spcPts val="3259"/>
              </a:lnSpc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"/>
                <a:ea typeface="TDTD신굴림"/>
              </a:rPr>
              <a:t>프로젝트 과정 중 객체 인식을 활용할 수 있겠지만 수업 범위(이미지 분류) 내에서 최대한 해결하자.</a:t>
            </a:r>
          </a:p>
          <a:p>
            <a:pPr algn="l">
              <a:lnSpc>
                <a:spcPts val="325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아이디어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517388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역할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641265" y="1362075"/>
            <a:ext cx="10618035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315083" y="2762432"/>
            <a:ext cx="3885044" cy="584454"/>
            <a:chOff x="0" y="0"/>
            <a:chExt cx="1023222" cy="15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3222" cy="153930"/>
            </a:xfrm>
            <a:custGeom>
              <a:avLst/>
              <a:gdLst/>
              <a:ahLst/>
              <a:cxnLst/>
              <a:rect r="r" b="b" t="t" l="l"/>
              <a:pathLst>
                <a:path h="153930" w="1023222">
                  <a:moveTo>
                    <a:pt x="0" y="0"/>
                  </a:moveTo>
                  <a:lnTo>
                    <a:pt x="1023222" y="0"/>
                  </a:lnTo>
                  <a:lnTo>
                    <a:pt x="1023222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023222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프로젝트 구성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076126" y="305465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15083" y="3593262"/>
            <a:ext cx="7761043" cy="532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 Bold"/>
              </a:rPr>
              <a:t>이미지 분류 모델 학습 데이터셋 탐색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 Bold"/>
              </a:rPr>
              <a:t>이미지 분류 모델 탐색 및 선정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 Bold"/>
              </a:rPr>
              <a:t>이미지 분류 모델 학습 및 테스트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"/>
              </a:rPr>
              <a:t>이미지 분류 모델 성능 향상 전략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"/>
              </a:rPr>
              <a:t>이미지 분류 모델 성능 평가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 Bold"/>
              </a:rPr>
              <a:t>면접 </a:t>
            </a:r>
            <a:r>
              <a:rPr lang="en-US" sz="2499">
                <a:solidFill>
                  <a:srgbClr val="000000"/>
                </a:solidFill>
                <a:ea typeface="TDTD신굴림"/>
              </a:rPr>
              <a:t>서비스 구현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517388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역할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641265" y="1362075"/>
            <a:ext cx="10618035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74781" y="2228584"/>
            <a:ext cx="15060630" cy="6928781"/>
          </a:xfrm>
          <a:custGeom>
            <a:avLst/>
            <a:gdLst/>
            <a:ahLst/>
            <a:cxnLst/>
            <a:rect r="r" b="b" t="t" l="l"/>
            <a:pathLst>
              <a:path h="6928781" w="15060630">
                <a:moveTo>
                  <a:pt x="0" y="0"/>
                </a:moveTo>
                <a:lnTo>
                  <a:pt x="15060630" y="0"/>
                </a:lnTo>
                <a:lnTo>
                  <a:pt x="15060630" y="6928782"/>
                </a:lnTo>
                <a:lnTo>
                  <a:pt x="0" y="6928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</a:rPr>
              <a:t>WorkTimePlan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754" y="8815531"/>
            <a:ext cx="11740359" cy="86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</a:p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780" spc="139">
                <a:solidFill>
                  <a:srgbClr val="000000"/>
                </a:solidFill>
                <a:latin typeface="TDTD신굴림"/>
              </a:rPr>
              <a:t>https://github.com/users/YoungsikMoon/projects/4/views/4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012272" y="1868135"/>
            <a:ext cx="6245159" cy="584454"/>
            <a:chOff x="0" y="0"/>
            <a:chExt cx="1644815" cy="15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AI HUB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606223"/>
            <a:ext cx="8609579" cy="1959904"/>
          </a:xfrm>
          <a:custGeom>
            <a:avLst/>
            <a:gdLst/>
            <a:ahLst/>
            <a:cxnLst/>
            <a:rect r="r" b="b" t="t" l="l"/>
            <a:pathLst>
              <a:path h="1959904" w="8609579">
                <a:moveTo>
                  <a:pt x="0" y="0"/>
                </a:moveTo>
                <a:lnTo>
                  <a:pt x="8609579" y="0"/>
                </a:lnTo>
                <a:lnTo>
                  <a:pt x="8609579" y="1959905"/>
                </a:lnTo>
                <a:lnTo>
                  <a:pt x="0" y="1959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02631" y="4566128"/>
            <a:ext cx="8535649" cy="4426931"/>
          </a:xfrm>
          <a:custGeom>
            <a:avLst/>
            <a:gdLst/>
            <a:ahLst/>
            <a:cxnLst/>
            <a:rect r="r" b="b" t="t" l="l"/>
            <a:pathLst>
              <a:path h="4426931" w="8535649">
                <a:moveTo>
                  <a:pt x="0" y="0"/>
                </a:moveTo>
                <a:lnTo>
                  <a:pt x="8535648" y="0"/>
                </a:lnTo>
                <a:lnTo>
                  <a:pt x="8535648" y="4426931"/>
                </a:lnTo>
                <a:lnTo>
                  <a:pt x="0" y="4426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969" b="-289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모델 학습 데이터셋 탐색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4781" y="8800062"/>
            <a:ext cx="9390422" cy="88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3"/>
              </a:lnSpc>
            </a:pPr>
          </a:p>
          <a:p>
            <a:pPr algn="l" marL="387494" indent="-193747" lvl="1">
              <a:lnSpc>
                <a:spcPts val="2333"/>
              </a:lnSpc>
              <a:buFont typeface="Arial"/>
              <a:buChar char="•"/>
            </a:pPr>
            <a:r>
              <a:rPr lang="en-US" sz="1794" spc="89">
                <a:solidFill>
                  <a:srgbClr val="000000"/>
                </a:solidFill>
                <a:latin typeface="TDTD신굴림"/>
                <a:ea typeface="TDTD신굴림"/>
              </a:rPr>
              <a:t>감정 카테고리 별 이미지 라벨 정보 : </a:t>
            </a:r>
            <a:r>
              <a:rPr lang="en-US" sz="1794" spc="89">
                <a:solidFill>
                  <a:srgbClr val="000000"/>
                </a:solidFill>
                <a:latin typeface="TDTD신굴림"/>
                <a:ea typeface="TDTD신굴림"/>
              </a:rPr>
              <a:t>나이, 성별, 직업, 배경</a:t>
            </a:r>
          </a:p>
          <a:p>
            <a:pPr algn="l">
              <a:lnSpc>
                <a:spcPts val="233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74781" y="9453014"/>
            <a:ext cx="13676743" cy="2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4"/>
              </a:lnSpc>
              <a:spcBef>
                <a:spcPct val="0"/>
              </a:spcBef>
            </a:pPr>
            <a:r>
              <a:rPr lang="en-US" sz="1479" spc="73">
                <a:solidFill>
                  <a:srgbClr val="000000"/>
                </a:solidFill>
                <a:latin typeface="TDTD신굴림"/>
                <a:ea typeface="TDTD신굴림"/>
              </a:rPr>
              <a:t>한국인 표정 데이터셋 : </a:t>
            </a:r>
            <a:r>
              <a:rPr lang="en-US" sz="1479" spc="73" strike="noStrike" u="none">
                <a:solidFill>
                  <a:srgbClr val="000000"/>
                </a:solidFill>
                <a:latin typeface="TDTD신굴림"/>
              </a:rPr>
              <a:t>https://www.aihub.or.kr/aihubdata/data/view.do?currMenu=115&amp;topMenu=100&amp;aihubDataSe=data&amp;dataSetSn=82</a:t>
            </a:r>
          </a:p>
        </p:txBody>
      </p:sp>
      <p:sp>
        <p:nvSpPr>
          <p:cNvPr name="AutoShape 22" id="22"/>
          <p:cNvSpPr/>
          <p:nvPr/>
        </p:nvSpPr>
        <p:spPr>
          <a:xfrm flipH="true" flipV="true">
            <a:off x="13608729" y="4941544"/>
            <a:ext cx="19283" cy="2388214"/>
          </a:xfrm>
          <a:prstGeom prst="line">
            <a:avLst/>
          </a:prstGeom>
          <a:ln cap="flat" w="762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3628013" y="4941394"/>
            <a:ext cx="2426778" cy="1424122"/>
          </a:xfrm>
          <a:prstGeom prst="line">
            <a:avLst/>
          </a:prstGeom>
          <a:ln cap="flat" w="762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1240307" y="4927734"/>
            <a:ext cx="2407242" cy="1437781"/>
          </a:xfrm>
          <a:prstGeom prst="line">
            <a:avLst/>
          </a:prstGeom>
          <a:ln cap="flat" w="762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0402213" y="5556384"/>
            <a:ext cx="1676189" cy="2136298"/>
            <a:chOff x="0" y="0"/>
            <a:chExt cx="2234918" cy="28483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76604" y="0"/>
              <a:ext cx="2081711" cy="2081711"/>
            </a:xfrm>
            <a:custGeom>
              <a:avLst/>
              <a:gdLst/>
              <a:ahLst/>
              <a:cxnLst/>
              <a:rect r="r" b="b" t="t" l="l"/>
              <a:pathLst>
                <a:path h="2081711" w="2081711">
                  <a:moveTo>
                    <a:pt x="0" y="0"/>
                  </a:moveTo>
                  <a:lnTo>
                    <a:pt x="2081710" y="0"/>
                  </a:lnTo>
                  <a:lnTo>
                    <a:pt x="2081710" y="2081711"/>
                  </a:lnTo>
                  <a:lnTo>
                    <a:pt x="0" y="20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0" y="2237409"/>
              <a:ext cx="2234918" cy="610989"/>
              <a:chOff x="0" y="0"/>
              <a:chExt cx="441465" cy="12068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441465" cy="120689"/>
              </a:xfrm>
              <a:custGeom>
                <a:avLst/>
                <a:gdLst/>
                <a:ahLst/>
                <a:cxnLst/>
                <a:rect r="r" b="b" t="t" l="l"/>
                <a:pathLst>
                  <a:path h="120689" w="441465">
                    <a:moveTo>
                      <a:pt x="0" y="0"/>
                    </a:moveTo>
                    <a:lnTo>
                      <a:pt x="441465" y="0"/>
                    </a:lnTo>
                    <a:lnTo>
                      <a:pt x="441465" y="120689"/>
                    </a:lnTo>
                    <a:lnTo>
                      <a:pt x="0" y="120689"/>
                    </a:lnTo>
                    <a:close/>
                  </a:path>
                </a:pathLst>
              </a:custGeom>
              <a:solidFill>
                <a:srgbClr val="5D5D5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9525"/>
                <a:ext cx="441465" cy="130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  <a:r>
                  <a:rPr lang="en-US" sz="2300" spc="115">
                    <a:solidFill>
                      <a:srgbClr val="FFFFFF"/>
                    </a:solidFill>
                    <a:ea typeface="TDTD신굴림"/>
                  </a:rPr>
                  <a:t>당황</a:t>
                </a: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12809455" y="5934699"/>
            <a:ext cx="1676189" cy="2136298"/>
            <a:chOff x="0" y="0"/>
            <a:chExt cx="2234918" cy="28483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76604" y="0"/>
              <a:ext cx="2081711" cy="2081711"/>
            </a:xfrm>
            <a:custGeom>
              <a:avLst/>
              <a:gdLst/>
              <a:ahLst/>
              <a:cxnLst/>
              <a:rect r="r" b="b" t="t" l="l"/>
              <a:pathLst>
                <a:path h="2081711" w="2081711">
                  <a:moveTo>
                    <a:pt x="0" y="0"/>
                  </a:moveTo>
                  <a:lnTo>
                    <a:pt x="2081710" y="0"/>
                  </a:lnTo>
                  <a:lnTo>
                    <a:pt x="2081710" y="2081711"/>
                  </a:lnTo>
                  <a:lnTo>
                    <a:pt x="0" y="20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0" y="2237409"/>
              <a:ext cx="2234918" cy="610989"/>
              <a:chOff x="0" y="0"/>
              <a:chExt cx="441465" cy="12068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41465" cy="120689"/>
              </a:xfrm>
              <a:custGeom>
                <a:avLst/>
                <a:gdLst/>
                <a:ahLst/>
                <a:cxnLst/>
                <a:rect r="r" b="b" t="t" l="l"/>
                <a:pathLst>
                  <a:path h="120689" w="441465">
                    <a:moveTo>
                      <a:pt x="0" y="0"/>
                    </a:moveTo>
                    <a:lnTo>
                      <a:pt x="441465" y="0"/>
                    </a:lnTo>
                    <a:lnTo>
                      <a:pt x="441465" y="120689"/>
                    </a:lnTo>
                    <a:lnTo>
                      <a:pt x="0" y="120689"/>
                    </a:lnTo>
                    <a:close/>
                  </a:path>
                </a:pathLst>
              </a:custGeom>
              <a:solidFill>
                <a:srgbClr val="5D5D5D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9525"/>
                <a:ext cx="441465" cy="130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  <a:r>
                  <a:rPr lang="en-US" sz="2300" spc="115">
                    <a:solidFill>
                      <a:srgbClr val="FFFFFF"/>
                    </a:solidFill>
                    <a:ea typeface="TDTD신굴림"/>
                  </a:rPr>
                  <a:t>중립</a:t>
                </a: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5216697" y="5556384"/>
            <a:ext cx="1676189" cy="2136298"/>
            <a:chOff x="0" y="0"/>
            <a:chExt cx="2234918" cy="284839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76604" y="0"/>
              <a:ext cx="2081711" cy="2081711"/>
            </a:xfrm>
            <a:custGeom>
              <a:avLst/>
              <a:gdLst/>
              <a:ahLst/>
              <a:cxnLst/>
              <a:rect r="r" b="b" t="t" l="l"/>
              <a:pathLst>
                <a:path h="2081711" w="2081711">
                  <a:moveTo>
                    <a:pt x="0" y="0"/>
                  </a:moveTo>
                  <a:lnTo>
                    <a:pt x="2081710" y="0"/>
                  </a:lnTo>
                  <a:lnTo>
                    <a:pt x="2081710" y="2081711"/>
                  </a:lnTo>
                  <a:lnTo>
                    <a:pt x="0" y="20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7" id="37"/>
            <p:cNvGrpSpPr/>
            <p:nvPr/>
          </p:nvGrpSpPr>
          <p:grpSpPr>
            <a:xfrm rot="0">
              <a:off x="0" y="2237409"/>
              <a:ext cx="2234918" cy="610989"/>
              <a:chOff x="0" y="0"/>
              <a:chExt cx="441465" cy="12068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41465" cy="120689"/>
              </a:xfrm>
              <a:custGeom>
                <a:avLst/>
                <a:gdLst/>
                <a:ahLst/>
                <a:cxnLst/>
                <a:rect r="r" b="b" t="t" l="l"/>
                <a:pathLst>
                  <a:path h="120689" w="441465">
                    <a:moveTo>
                      <a:pt x="0" y="0"/>
                    </a:moveTo>
                    <a:lnTo>
                      <a:pt x="441465" y="0"/>
                    </a:lnTo>
                    <a:lnTo>
                      <a:pt x="441465" y="120689"/>
                    </a:lnTo>
                    <a:lnTo>
                      <a:pt x="0" y="120689"/>
                    </a:lnTo>
                    <a:close/>
                  </a:path>
                </a:pathLst>
              </a:custGeom>
              <a:solidFill>
                <a:srgbClr val="5D5D5D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9525"/>
                <a:ext cx="441465" cy="130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  <a:r>
                  <a:rPr lang="en-US" sz="2300" spc="115">
                    <a:solidFill>
                      <a:srgbClr val="FFFFFF"/>
                    </a:solidFill>
                    <a:ea typeface="TDTD신굴림"/>
                  </a:rPr>
                  <a:t>기쁨</a:t>
                </a:r>
              </a:p>
            </p:txBody>
          </p:sp>
        </p:grpSp>
      </p:grpSp>
      <p:grpSp>
        <p:nvGrpSpPr>
          <p:cNvPr name="Group 40" id="40"/>
          <p:cNvGrpSpPr/>
          <p:nvPr/>
        </p:nvGrpSpPr>
        <p:grpSpPr>
          <a:xfrm rot="0">
            <a:off x="10495234" y="3977127"/>
            <a:ext cx="6226991" cy="950607"/>
            <a:chOff x="0" y="0"/>
            <a:chExt cx="1640031" cy="25036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40031" cy="250366"/>
            </a:xfrm>
            <a:custGeom>
              <a:avLst/>
              <a:gdLst/>
              <a:ahLst/>
              <a:cxnLst/>
              <a:rect r="r" b="b" t="t" l="l"/>
              <a:pathLst>
                <a:path h="250366" w="1640031">
                  <a:moveTo>
                    <a:pt x="0" y="0"/>
                  </a:moveTo>
                  <a:lnTo>
                    <a:pt x="1640031" y="0"/>
                  </a:lnTo>
                  <a:lnTo>
                    <a:pt x="1640031" y="250366"/>
                  </a:lnTo>
                  <a:lnTo>
                    <a:pt x="0" y="250366"/>
                  </a:lnTo>
                  <a:close/>
                </a:path>
              </a:pathLst>
            </a:custGeom>
            <a:solidFill>
              <a:srgbClr val="F2564A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1640031" cy="259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 spc="130" strike="noStrike" u="none">
                  <a:solidFill>
                    <a:srgbClr val="F4F4F4"/>
                  </a:solidFill>
                  <a:latin typeface="TDTD신굴림"/>
                  <a:ea typeface="TDTD신굴림"/>
                </a:rPr>
                <a:t>7개의 감정 라벨링 중 3개 선택</a:t>
              </a:r>
            </a:p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 spc="130" strike="noStrike" u="none">
                  <a:solidFill>
                    <a:srgbClr val="F4F4F4"/>
                  </a:solidFill>
                  <a:latin typeface="TDTD신굴림"/>
                  <a:ea typeface="TDTD신굴림"/>
                </a:rPr>
                <a:t>(기쁨, 당황, 슬픔, 분노, 중립, 불안, 상처)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477066" y="1868135"/>
            <a:ext cx="6245159" cy="584454"/>
            <a:chOff x="0" y="0"/>
            <a:chExt cx="1644815" cy="15393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활용 데이터 셋 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379556" y="9678438"/>
            <a:ext cx="13676743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74"/>
              </a:lnSpc>
              <a:spcBef>
                <a:spcPct val="0"/>
              </a:spcBef>
            </a:pPr>
            <a:r>
              <a:rPr lang="en-US" sz="1479" spc="73">
                <a:solidFill>
                  <a:srgbClr val="000000"/>
                </a:solidFill>
                <a:latin typeface="TDTD신굴림"/>
                <a:ea typeface="TDTD신굴림"/>
              </a:rPr>
              <a:t>외국인 표정 데이터셋 :</a:t>
            </a:r>
            <a:r>
              <a:rPr lang="en-US" sz="1479" spc="73" u="sng">
                <a:solidFill>
                  <a:srgbClr val="000000"/>
                </a:solidFill>
                <a:latin typeface="TDTD신굴림"/>
                <a:hlinkClick r:id="rId8" tooltip="https://github.com/KDDI-AI-Center/LFW-emotion-dataset"/>
              </a:rPr>
              <a:t> https://github.com/KDDI-AI-Center/LFW-emotion-dataset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모델 학습 데이터셋 탐색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096879" y="2301772"/>
            <a:ext cx="6245159" cy="584454"/>
            <a:chOff x="0" y="0"/>
            <a:chExt cx="1644815" cy="1539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활용 데이터 셋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74582" y="3473497"/>
            <a:ext cx="4338836" cy="5723800"/>
            <a:chOff x="0" y="0"/>
            <a:chExt cx="5785115" cy="7631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51702" y="0"/>
              <a:ext cx="2081711" cy="2081711"/>
            </a:xfrm>
            <a:custGeom>
              <a:avLst/>
              <a:gdLst/>
              <a:ahLst/>
              <a:cxnLst/>
              <a:rect r="r" b="b" t="t" l="l"/>
              <a:pathLst>
                <a:path h="2081711" w="2081711">
                  <a:moveTo>
                    <a:pt x="0" y="0"/>
                  </a:moveTo>
                  <a:lnTo>
                    <a:pt x="2081711" y="0"/>
                  </a:lnTo>
                  <a:lnTo>
                    <a:pt x="2081711" y="2081711"/>
                  </a:lnTo>
                  <a:lnTo>
                    <a:pt x="0" y="20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775098" y="2237409"/>
              <a:ext cx="2234918" cy="610989"/>
              <a:chOff x="0" y="0"/>
              <a:chExt cx="441465" cy="12068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41465" cy="120689"/>
              </a:xfrm>
              <a:custGeom>
                <a:avLst/>
                <a:gdLst/>
                <a:ahLst/>
                <a:cxnLst/>
                <a:rect r="r" b="b" t="t" l="l"/>
                <a:pathLst>
                  <a:path h="120689" w="441465">
                    <a:moveTo>
                      <a:pt x="0" y="0"/>
                    </a:moveTo>
                    <a:lnTo>
                      <a:pt x="441465" y="0"/>
                    </a:lnTo>
                    <a:lnTo>
                      <a:pt x="441465" y="120689"/>
                    </a:lnTo>
                    <a:lnTo>
                      <a:pt x="0" y="120689"/>
                    </a:lnTo>
                    <a:close/>
                  </a:path>
                </a:pathLst>
              </a:custGeom>
              <a:solidFill>
                <a:srgbClr val="5D5D5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9525"/>
                <a:ext cx="441465" cy="130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  <a:r>
                  <a:rPr lang="en-US" sz="2300" spc="115">
                    <a:solidFill>
                      <a:srgbClr val="FFFFFF"/>
                    </a:solidFill>
                    <a:ea typeface="TDTD신굴림"/>
                  </a:rPr>
                  <a:t>당황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0" y="3292897"/>
              <a:ext cx="5785115" cy="4338836"/>
            </a:xfrm>
            <a:custGeom>
              <a:avLst/>
              <a:gdLst/>
              <a:ahLst/>
              <a:cxnLst/>
              <a:rect r="r" b="b" t="t" l="l"/>
              <a:pathLst>
                <a:path h="4338836" w="5785115">
                  <a:moveTo>
                    <a:pt x="0" y="0"/>
                  </a:moveTo>
                  <a:lnTo>
                    <a:pt x="5785115" y="0"/>
                  </a:lnTo>
                  <a:lnTo>
                    <a:pt x="5785115" y="4338837"/>
                  </a:lnTo>
                  <a:lnTo>
                    <a:pt x="0" y="4338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342038" y="3473497"/>
            <a:ext cx="4338836" cy="5723800"/>
            <a:chOff x="0" y="0"/>
            <a:chExt cx="5785115" cy="76317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51702" y="0"/>
              <a:ext cx="2081711" cy="2081711"/>
            </a:xfrm>
            <a:custGeom>
              <a:avLst/>
              <a:gdLst/>
              <a:ahLst/>
              <a:cxnLst/>
              <a:rect r="r" b="b" t="t" l="l"/>
              <a:pathLst>
                <a:path h="2081711" w="2081711">
                  <a:moveTo>
                    <a:pt x="0" y="0"/>
                  </a:moveTo>
                  <a:lnTo>
                    <a:pt x="2081711" y="0"/>
                  </a:lnTo>
                  <a:lnTo>
                    <a:pt x="2081711" y="2081711"/>
                  </a:lnTo>
                  <a:lnTo>
                    <a:pt x="0" y="20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1775098" y="2237409"/>
              <a:ext cx="2234918" cy="610989"/>
              <a:chOff x="0" y="0"/>
              <a:chExt cx="441465" cy="12068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41465" cy="120689"/>
              </a:xfrm>
              <a:custGeom>
                <a:avLst/>
                <a:gdLst/>
                <a:ahLst/>
                <a:cxnLst/>
                <a:rect r="r" b="b" t="t" l="l"/>
                <a:pathLst>
                  <a:path h="120689" w="441465">
                    <a:moveTo>
                      <a:pt x="0" y="0"/>
                    </a:moveTo>
                    <a:lnTo>
                      <a:pt x="441465" y="0"/>
                    </a:lnTo>
                    <a:lnTo>
                      <a:pt x="441465" y="120689"/>
                    </a:lnTo>
                    <a:lnTo>
                      <a:pt x="0" y="120689"/>
                    </a:lnTo>
                    <a:close/>
                  </a:path>
                </a:pathLst>
              </a:custGeom>
              <a:solidFill>
                <a:srgbClr val="5D5D5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441465" cy="130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  <a:r>
                  <a:rPr lang="en-US" sz="2300" spc="115">
                    <a:solidFill>
                      <a:srgbClr val="FFFFFF"/>
                    </a:solidFill>
                    <a:ea typeface="TDTD신굴림"/>
                  </a:rPr>
                  <a:t>중립</a:t>
                </a: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0" y="3292897"/>
              <a:ext cx="5785115" cy="4338836"/>
            </a:xfrm>
            <a:custGeom>
              <a:avLst/>
              <a:gdLst/>
              <a:ahLst/>
              <a:cxnLst/>
              <a:rect r="r" b="b" t="t" l="l"/>
              <a:pathLst>
                <a:path h="4338836" w="5785115">
                  <a:moveTo>
                    <a:pt x="0" y="0"/>
                  </a:moveTo>
                  <a:lnTo>
                    <a:pt x="5785115" y="0"/>
                  </a:lnTo>
                  <a:lnTo>
                    <a:pt x="5785115" y="4338837"/>
                  </a:lnTo>
                  <a:lnTo>
                    <a:pt x="0" y="4338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07046" y="3473497"/>
            <a:ext cx="4338836" cy="5723800"/>
            <a:chOff x="0" y="0"/>
            <a:chExt cx="5785115" cy="76317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851702" y="0"/>
              <a:ext cx="2081711" cy="2081711"/>
            </a:xfrm>
            <a:custGeom>
              <a:avLst/>
              <a:gdLst/>
              <a:ahLst/>
              <a:cxnLst/>
              <a:rect r="r" b="b" t="t" l="l"/>
              <a:pathLst>
                <a:path h="2081711" w="2081711">
                  <a:moveTo>
                    <a:pt x="0" y="0"/>
                  </a:moveTo>
                  <a:lnTo>
                    <a:pt x="2081711" y="0"/>
                  </a:lnTo>
                  <a:lnTo>
                    <a:pt x="2081711" y="2081711"/>
                  </a:lnTo>
                  <a:lnTo>
                    <a:pt x="0" y="20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775098" y="2237409"/>
              <a:ext cx="2234918" cy="610989"/>
              <a:chOff x="0" y="0"/>
              <a:chExt cx="441465" cy="12068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41465" cy="120689"/>
              </a:xfrm>
              <a:custGeom>
                <a:avLst/>
                <a:gdLst/>
                <a:ahLst/>
                <a:cxnLst/>
                <a:rect r="r" b="b" t="t" l="l"/>
                <a:pathLst>
                  <a:path h="120689" w="441465">
                    <a:moveTo>
                      <a:pt x="0" y="0"/>
                    </a:moveTo>
                    <a:lnTo>
                      <a:pt x="441465" y="0"/>
                    </a:lnTo>
                    <a:lnTo>
                      <a:pt x="441465" y="120689"/>
                    </a:lnTo>
                    <a:lnTo>
                      <a:pt x="0" y="120689"/>
                    </a:lnTo>
                    <a:close/>
                  </a:path>
                </a:pathLst>
              </a:custGeom>
              <a:solidFill>
                <a:srgbClr val="5D5D5D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"/>
                <a:ext cx="441465" cy="130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  <a:r>
                  <a:rPr lang="en-US" sz="2300" spc="115">
                    <a:solidFill>
                      <a:srgbClr val="FFFFFF"/>
                    </a:solidFill>
                    <a:ea typeface="TDTD신굴림"/>
                  </a:rPr>
                  <a:t>기쁨</a:t>
                </a: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0" y="3292897"/>
              <a:ext cx="5785115" cy="4338836"/>
            </a:xfrm>
            <a:custGeom>
              <a:avLst/>
              <a:gdLst/>
              <a:ahLst/>
              <a:cxnLst/>
              <a:rect r="r" b="b" t="t" l="l"/>
              <a:pathLst>
                <a:path h="4338836" w="5785115">
                  <a:moveTo>
                    <a:pt x="0" y="0"/>
                  </a:moveTo>
                  <a:lnTo>
                    <a:pt x="5785115" y="0"/>
                  </a:lnTo>
                  <a:lnTo>
                    <a:pt x="5785115" y="4338837"/>
                  </a:lnTo>
                  <a:lnTo>
                    <a:pt x="0" y="4338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32" id="32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43330" y="3727269"/>
            <a:ext cx="6245159" cy="584454"/>
            <a:chOff x="0" y="0"/>
            <a:chExt cx="1644815" cy="153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ViT (Vision Transformer)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18688"/>
            <a:ext cx="679005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분류 모델 선정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124136" y="5400675"/>
            <a:ext cx="2083548" cy="2083548"/>
            <a:chOff x="0" y="0"/>
            <a:chExt cx="2778064" cy="277806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778064" cy="277806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41467" lIns="41467" bIns="41467" rIns="41467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467441" y="467441"/>
              <a:ext cx="1843183" cy="1843183"/>
            </a:xfrm>
            <a:custGeom>
              <a:avLst/>
              <a:gdLst/>
              <a:ahLst/>
              <a:cxnLst/>
              <a:rect r="r" b="b" t="t" l="l"/>
              <a:pathLst>
                <a:path h="1843183" w="1843183">
                  <a:moveTo>
                    <a:pt x="0" y="0"/>
                  </a:moveTo>
                  <a:lnTo>
                    <a:pt x="1843182" y="0"/>
                  </a:lnTo>
                  <a:lnTo>
                    <a:pt x="1843182" y="1843182"/>
                  </a:lnTo>
                  <a:lnTo>
                    <a:pt x="0" y="1843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926678" y="5455353"/>
            <a:ext cx="2083548" cy="208354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1467" lIns="41467" bIns="41467" rIns="41467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277258" y="5805933"/>
            <a:ext cx="1382387" cy="1382387"/>
          </a:xfrm>
          <a:custGeom>
            <a:avLst/>
            <a:gdLst/>
            <a:ahLst/>
            <a:cxnLst/>
            <a:rect r="r" b="b" t="t" l="l"/>
            <a:pathLst>
              <a:path h="1382387" w="1382387">
                <a:moveTo>
                  <a:pt x="0" y="0"/>
                </a:moveTo>
                <a:lnTo>
                  <a:pt x="1382387" y="0"/>
                </a:lnTo>
                <a:lnTo>
                  <a:pt x="1382387" y="1382387"/>
                </a:lnTo>
                <a:lnTo>
                  <a:pt x="0" y="1382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845872" y="3727269"/>
            <a:ext cx="6245159" cy="584454"/>
            <a:chOff x="0" y="0"/>
            <a:chExt cx="1644815" cy="1539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MLP- Mixer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8302" y="618688"/>
            <a:ext cx="679005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"/>
                <a:ea typeface="TDTD신굴림"/>
              </a:rPr>
              <a:t>이미지 분류 모델 선정 -1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9697" y="3161381"/>
            <a:ext cx="10552359" cy="5814143"/>
            <a:chOff x="0" y="0"/>
            <a:chExt cx="14069812" cy="77521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69812" cy="7752191"/>
            </a:xfrm>
            <a:custGeom>
              <a:avLst/>
              <a:gdLst/>
              <a:ahLst/>
              <a:cxnLst/>
              <a:rect r="r" b="b" t="t" l="l"/>
              <a:pathLst>
                <a:path h="7752191" w="14069812">
                  <a:moveTo>
                    <a:pt x="0" y="0"/>
                  </a:moveTo>
                  <a:lnTo>
                    <a:pt x="14069812" y="0"/>
                  </a:lnTo>
                  <a:lnTo>
                    <a:pt x="14069812" y="7752191"/>
                  </a:lnTo>
                  <a:lnTo>
                    <a:pt x="0" y="7752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21254" y="5786112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166" t="0" r="-244167" b="-19500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44586" y="5786112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8" y="0"/>
                  </a:lnTo>
                  <a:lnTo>
                    <a:pt x="418578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7487" t="0" r="-137714" b="-18890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49593" y="5786112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9647" t="0" r="-51378" b="-208269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49593" y="6779261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5012" t="-212867" r="-5214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21254" y="6779261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959" t="-199755" r="-24971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44586" y="6779261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8" y="0"/>
                  </a:lnTo>
                  <a:lnTo>
                    <a:pt x="418578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7" t="-200394" r="-150278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49593" y="6282687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2311" t="-113410" r="-51758" b="-9714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21254" y="6282687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573" t="-104726" r="-261017" b="-10471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44586" y="6282687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8" y="0"/>
                  </a:lnTo>
                  <a:lnTo>
                    <a:pt x="418578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6080" t="-119348" r="-174668" b="-11871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22581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166" t="0" r="-244167" b="-19500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095281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7487" t="0" r="-137714" b="-188901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743540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9647" t="0" r="-51378" b="-20826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5416240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573" t="-104726" r="-261017" b="-104716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071482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3" y="0"/>
                  </a:lnTo>
                  <a:lnTo>
                    <a:pt x="585413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6080" t="-119348" r="-174668" b="-11871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726725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2311" t="-113410" r="-51758" b="-97142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81967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3" y="0"/>
                  </a:lnTo>
                  <a:lnTo>
                    <a:pt x="585413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959" t="-199755" r="-249714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8037210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7" t="-200394" r="-150278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8692452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5012" t="-212867" r="-52144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1252056" y="3161381"/>
            <a:ext cx="6007223" cy="3309348"/>
            <a:chOff x="0" y="0"/>
            <a:chExt cx="1582149" cy="8715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82149" cy="871598"/>
            </a:xfrm>
            <a:custGeom>
              <a:avLst/>
              <a:gdLst/>
              <a:ahLst/>
              <a:cxnLst/>
              <a:rect r="r" b="b" t="t" l="l"/>
              <a:pathLst>
                <a:path h="871598" w="1582149">
                  <a:moveTo>
                    <a:pt x="65727" y="0"/>
                  </a:moveTo>
                  <a:lnTo>
                    <a:pt x="1516422" y="0"/>
                  </a:lnTo>
                  <a:cubicBezTo>
                    <a:pt x="1533854" y="0"/>
                    <a:pt x="1550572" y="6925"/>
                    <a:pt x="1562898" y="19251"/>
                  </a:cubicBezTo>
                  <a:cubicBezTo>
                    <a:pt x="1575225" y="31577"/>
                    <a:pt x="1582149" y="48295"/>
                    <a:pt x="1582149" y="65727"/>
                  </a:cubicBezTo>
                  <a:lnTo>
                    <a:pt x="1582149" y="805871"/>
                  </a:lnTo>
                  <a:cubicBezTo>
                    <a:pt x="1582149" y="842171"/>
                    <a:pt x="1552722" y="871598"/>
                    <a:pt x="1516422" y="871598"/>
                  </a:cubicBezTo>
                  <a:lnTo>
                    <a:pt x="65727" y="871598"/>
                  </a:lnTo>
                  <a:cubicBezTo>
                    <a:pt x="48295" y="871598"/>
                    <a:pt x="31577" y="864673"/>
                    <a:pt x="19251" y="852347"/>
                  </a:cubicBezTo>
                  <a:cubicBezTo>
                    <a:pt x="6925" y="840021"/>
                    <a:pt x="0" y="823303"/>
                    <a:pt x="0" y="805871"/>
                  </a:cubicBezTo>
                  <a:lnTo>
                    <a:pt x="0" y="65727"/>
                  </a:lnTo>
                  <a:cubicBezTo>
                    <a:pt x="0" y="29427"/>
                    <a:pt x="29427" y="0"/>
                    <a:pt x="657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6D85FF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582149" cy="89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483718" y="3325691"/>
            <a:ext cx="5543901" cy="295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1991">
                <a:solidFill>
                  <a:srgbClr val="000000"/>
                </a:solidFill>
                <a:latin typeface="TDTD신굴림"/>
                <a:ea typeface="TDTD신굴림"/>
              </a:rPr>
              <a:t>이미지 처리에 Transformer 구조를 적용한 모델</a:t>
            </a:r>
          </a:p>
          <a:p>
            <a:pPr algn="ctr">
              <a:lnSpc>
                <a:spcPts val="2588"/>
              </a:lnSpc>
            </a:pPr>
          </a:p>
          <a:p>
            <a:pPr algn="l">
              <a:lnSpc>
                <a:spcPts val="2588"/>
              </a:lnSpc>
            </a:pPr>
            <a:r>
              <a:rPr lang="en-US" sz="1991">
                <a:solidFill>
                  <a:srgbClr val="000000"/>
                </a:solidFill>
                <a:latin typeface="TDTD신굴림"/>
                <a:ea typeface="TDTD신굴림"/>
              </a:rPr>
              <a:t>이미지를 patch 단위로 쪼개 ‘토큰화’</a:t>
            </a:r>
          </a:p>
          <a:p>
            <a:pPr algn="l">
              <a:lnSpc>
                <a:spcPts val="2588"/>
              </a:lnSpc>
            </a:pPr>
          </a:p>
          <a:p>
            <a:pPr algn="l">
              <a:lnSpc>
                <a:spcPts val="2588"/>
              </a:lnSpc>
            </a:pPr>
            <a:r>
              <a:rPr lang="en-US" sz="1991">
                <a:solidFill>
                  <a:srgbClr val="000000"/>
                </a:solidFill>
                <a:latin typeface="TDTD신굴림"/>
                <a:ea typeface="TDTD신굴림"/>
              </a:rPr>
              <a:t>CLS Token과 Concat 시키고,  각 패치에 Postioning Embedding을 더해줌</a:t>
            </a:r>
          </a:p>
          <a:p>
            <a:pPr algn="l">
              <a:lnSpc>
                <a:spcPts val="2588"/>
              </a:lnSpc>
            </a:pPr>
            <a:r>
              <a:rPr lang="en-US" sz="1991">
                <a:solidFill>
                  <a:srgbClr val="000000"/>
                </a:solidFill>
                <a:latin typeface="TDTD신굴림"/>
              </a:rPr>
              <a:t> </a:t>
            </a:r>
          </a:p>
          <a:p>
            <a:pPr algn="l">
              <a:lnSpc>
                <a:spcPts val="2588"/>
              </a:lnSpc>
              <a:spcBef>
                <a:spcPct val="0"/>
              </a:spcBef>
            </a:pPr>
            <a:r>
              <a:rPr lang="en-US" sz="1991">
                <a:solidFill>
                  <a:srgbClr val="000000"/>
                </a:solidFill>
                <a:latin typeface="TDTD신굴림"/>
                <a:ea typeface="TDTD신굴림"/>
              </a:rPr>
              <a:t>Layer Normalization, Gelu activation 함수로 성능을 높임.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74781" y="9198418"/>
            <a:ext cx="826960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5D5D5D"/>
                </a:solidFill>
                <a:latin typeface="TDTD신굴림"/>
                <a:ea typeface="TDTD신굴림"/>
              </a:rPr>
              <a:t>이미지 출처: An Image is Worth 16x16 Words: Transformers for Image Recognition at Scale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421804" y="2155239"/>
            <a:ext cx="6245159" cy="584454"/>
            <a:chOff x="0" y="0"/>
            <a:chExt cx="1644815" cy="15393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ViT (Vision Transformer)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795986" y="6921647"/>
            <a:ext cx="4919365" cy="205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  <a:ea typeface="TDTD신굴림"/>
              </a:rPr>
              <a:t>pretrained weights 사용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Patch Size: 16 x 16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Input Resolution: 224 x 224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Pre-training: ImageNet-21k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Fine-tuning: ImageNet-1k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DAGFKBGsK74</dc:identifier>
  <dcterms:modified xsi:type="dcterms:W3CDTF">2011-08-01T06:04:30Z</dcterms:modified>
  <cp:revision>1</cp:revision>
  <dc:title>이모를 찾아서</dc:title>
</cp:coreProperties>
</file>